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48"/>
  </p:notesMasterIdLst>
  <p:sldIdLst>
    <p:sldId id="256" r:id="rId2"/>
    <p:sldId id="257" r:id="rId3"/>
    <p:sldId id="305" r:id="rId4"/>
    <p:sldId id="259" r:id="rId5"/>
    <p:sldId id="261" r:id="rId6"/>
    <p:sldId id="262" r:id="rId7"/>
    <p:sldId id="306" r:id="rId8"/>
    <p:sldId id="267" r:id="rId9"/>
    <p:sldId id="311" r:id="rId10"/>
    <p:sldId id="312" r:id="rId11"/>
    <p:sldId id="313" r:id="rId12"/>
    <p:sldId id="269" r:id="rId13"/>
    <p:sldId id="270" r:id="rId14"/>
    <p:sldId id="283" r:id="rId15"/>
    <p:sldId id="284" r:id="rId16"/>
    <p:sldId id="288" r:id="rId17"/>
    <p:sldId id="289" r:id="rId18"/>
    <p:sldId id="290" r:id="rId19"/>
    <p:sldId id="291" r:id="rId20"/>
    <p:sldId id="308" r:id="rId21"/>
    <p:sldId id="272" r:id="rId22"/>
    <p:sldId id="314" r:id="rId23"/>
    <p:sldId id="309" r:id="rId24"/>
    <p:sldId id="310" r:id="rId25"/>
    <p:sldId id="273" r:id="rId26"/>
    <p:sldId id="275" r:id="rId27"/>
    <p:sldId id="285" r:id="rId28"/>
    <p:sldId id="286" r:id="rId29"/>
    <p:sldId id="348" r:id="rId30"/>
    <p:sldId id="327" r:id="rId31"/>
    <p:sldId id="321" r:id="rId32"/>
    <p:sldId id="349" r:id="rId33"/>
    <p:sldId id="350" r:id="rId34"/>
    <p:sldId id="347" r:id="rId35"/>
    <p:sldId id="351" r:id="rId36"/>
    <p:sldId id="352" r:id="rId37"/>
    <p:sldId id="358" r:id="rId38"/>
    <p:sldId id="353" r:id="rId39"/>
    <p:sldId id="354" r:id="rId40"/>
    <p:sldId id="355" r:id="rId41"/>
    <p:sldId id="356" r:id="rId42"/>
    <p:sldId id="357" r:id="rId43"/>
    <p:sldId id="336" r:id="rId44"/>
    <p:sldId id="337" r:id="rId45"/>
    <p:sldId id="343" r:id="rId46"/>
    <p:sldId id="33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mett_young92@yahoo.com" initials="e" lastIdx="0"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7189" autoAdjust="0"/>
  </p:normalViewPr>
  <p:slideViewPr>
    <p:cSldViewPr snapToGrid="0">
      <p:cViewPr>
        <p:scale>
          <a:sx n="68" d="100"/>
          <a:sy n="68" d="100"/>
        </p:scale>
        <p:origin x="-810" y="60"/>
      </p:cViewPr>
      <p:guideLst>
        <p:guide orient="horz" pos="2160"/>
        <p:guide pos="3840"/>
      </p:guideLst>
    </p:cSldViewPr>
  </p:slideViewPr>
  <p:notesTextViewPr>
    <p:cViewPr>
      <p:scale>
        <a:sx n="1" d="1"/>
        <a:sy n="1" d="1"/>
      </p:scale>
      <p:origin x="0" y="0"/>
    </p:cViewPr>
  </p:notesTextViewPr>
  <p:notesViewPr>
    <p:cSldViewPr snapToGrid="0">
      <p:cViewPr varScale="1">
        <p:scale>
          <a:sx n="57" d="100"/>
          <a:sy n="57" d="100"/>
        </p:scale>
        <p:origin x="2808" y="4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1F99A-599C-4938-B89F-BD5CDA1D77B5}" type="datetimeFigureOut">
              <a:rPr lang="en-US" smtClean="0"/>
              <a:t>11/27/2014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55965-4095-4E19-B81F-90C607478B46}" type="slidenum">
              <a:rPr lang="en-US" smtClean="0"/>
              <a:t>‹#›</a:t>
            </a:fld>
            <a:endParaRPr lang="en-US"/>
          </a:p>
        </p:txBody>
      </p:sp>
    </p:spTree>
    <p:extLst>
      <p:ext uri="{BB962C8B-B14F-4D97-AF65-F5344CB8AC3E}">
        <p14:creationId xmlns:p14="http://schemas.microsoft.com/office/powerpoint/2010/main" val="214357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There have been several researches that further advances the autonomous capabilities of mobile robots. Among the prevailing topics is the SLAM which gives the robots the ability to perceive the world and where they are in the world. It answers the paradox of a robot cannot localize without having a map and it cannot create a map without knowing its location. In this study, however, co-operating autonomous exploration between robots is concerned.</a:t>
            </a:r>
          </a:p>
        </p:txBody>
      </p:sp>
      <p:sp>
        <p:nvSpPr>
          <p:cNvPr id="4" name="Slide Number Placeholder 3"/>
          <p:cNvSpPr>
            <a:spLocks noGrp="1"/>
          </p:cNvSpPr>
          <p:nvPr>
            <p:ph type="sldNum" sz="quarter" idx="10"/>
          </p:nvPr>
        </p:nvSpPr>
        <p:spPr/>
        <p:txBody>
          <a:bodyPr/>
          <a:lstStyle/>
          <a:p>
            <a:fld id="{6A855965-4095-4E19-B81F-90C607478B46}" type="slidenum">
              <a:rPr lang="en-US" smtClean="0"/>
              <a:t>4</a:t>
            </a:fld>
            <a:endParaRPr lang="en-US"/>
          </a:p>
        </p:txBody>
      </p:sp>
    </p:spTree>
    <p:extLst>
      <p:ext uri="{BB962C8B-B14F-4D97-AF65-F5344CB8AC3E}">
        <p14:creationId xmlns:p14="http://schemas.microsoft.com/office/powerpoint/2010/main" val="546290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current MULTI RGBDSLAM system is sufficient in indoor environments with features and depth data of 3 meters. Due to the depth sensor limitation, an alternate SLAM technique, such as </a:t>
            </a:r>
            <a:r>
              <a:rPr lang="en-US" dirty="0" err="1" smtClean="0"/>
              <a:t>monoSLAM</a:t>
            </a:r>
            <a:r>
              <a:rPr lang="en-US" dirty="0" smtClean="0"/>
              <a:t>, could be used when depth sensor data is invalid. </a:t>
            </a:r>
            <a:r>
              <a:rPr lang="en-US" dirty="0" err="1" smtClean="0"/>
              <a:t>MonoSLAM</a:t>
            </a:r>
            <a:r>
              <a:rPr lang="en-US" dirty="0" smtClean="0"/>
              <a:t> is a SLAM algorithm that makes use of RGB and an IMU.</a:t>
            </a:r>
          </a:p>
          <a:p>
            <a:endParaRPr lang="en-PH" dirty="0"/>
          </a:p>
        </p:txBody>
      </p:sp>
      <p:sp>
        <p:nvSpPr>
          <p:cNvPr id="4" name="Slide Number Placeholder 3"/>
          <p:cNvSpPr>
            <a:spLocks noGrp="1"/>
          </p:cNvSpPr>
          <p:nvPr>
            <p:ph type="sldNum" sz="quarter" idx="10"/>
          </p:nvPr>
        </p:nvSpPr>
        <p:spPr/>
        <p:txBody>
          <a:bodyPr/>
          <a:lstStyle/>
          <a:p>
            <a:fld id="{6A855965-4095-4E19-B81F-90C607478B46}" type="slidenum">
              <a:rPr lang="en-US" smtClean="0"/>
              <a:t>43</a:t>
            </a:fld>
            <a:endParaRPr lang="en-US"/>
          </a:p>
        </p:txBody>
      </p:sp>
    </p:spTree>
    <p:extLst>
      <p:ext uri="{BB962C8B-B14F-4D97-AF65-F5344CB8AC3E}">
        <p14:creationId xmlns:p14="http://schemas.microsoft.com/office/powerpoint/2010/main" val="296801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44</a:t>
            </a:fld>
            <a:endParaRPr lang="en-US"/>
          </a:p>
        </p:txBody>
      </p:sp>
    </p:spTree>
    <p:extLst>
      <p:ext uri="{BB962C8B-B14F-4D97-AF65-F5344CB8AC3E}">
        <p14:creationId xmlns:p14="http://schemas.microsoft.com/office/powerpoint/2010/main" val="572412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45</a:t>
            </a:fld>
            <a:endParaRPr lang="en-US"/>
          </a:p>
        </p:txBody>
      </p:sp>
    </p:spTree>
    <p:extLst>
      <p:ext uri="{BB962C8B-B14F-4D97-AF65-F5344CB8AC3E}">
        <p14:creationId xmlns:p14="http://schemas.microsoft.com/office/powerpoint/2010/main" val="413789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localization and mapping, autonomous operations are possible such as surveillance, coverage and exploration. The study focuses on autonomous exploration of uncharted territories.</a:t>
            </a:r>
            <a:r>
              <a:rPr lang="en-US" baseline="0" dirty="0" smtClean="0"/>
              <a:t> </a:t>
            </a:r>
            <a:r>
              <a:rPr lang="en-US" dirty="0" smtClean="0"/>
              <a:t>Autonomous operation module must be able to communicate properly with </a:t>
            </a:r>
            <a:r>
              <a:rPr lang="en-US" dirty="0" err="1" smtClean="0"/>
              <a:t>quadrotors</a:t>
            </a:r>
            <a:r>
              <a:rPr lang="en-US" baseline="0" dirty="0" smtClean="0"/>
              <a:t>. The commands received by the </a:t>
            </a:r>
            <a:r>
              <a:rPr lang="en-US" baseline="0" dirty="0" err="1" smtClean="0"/>
              <a:t>quadrotors</a:t>
            </a:r>
            <a:r>
              <a:rPr lang="en-US" baseline="0" dirty="0" smtClean="0"/>
              <a:t> must be then used for navigating the robot to its desired position and orientation. It follows that from the highest levels of abstraction such as logic and reasoning down to the low level embedded system such as fabricating boards for sensor data acquisition and controlling of actuators, as well as the programs that come with it must be clearly defined.</a:t>
            </a:r>
          </a:p>
        </p:txBody>
      </p:sp>
      <p:sp>
        <p:nvSpPr>
          <p:cNvPr id="4" name="Slide Number Placeholder 3"/>
          <p:cNvSpPr>
            <a:spLocks noGrp="1"/>
          </p:cNvSpPr>
          <p:nvPr>
            <p:ph type="sldNum" sz="quarter" idx="10"/>
          </p:nvPr>
        </p:nvSpPr>
        <p:spPr/>
        <p:txBody>
          <a:bodyPr/>
          <a:lstStyle/>
          <a:p>
            <a:fld id="{6A855965-4095-4E19-B81F-90C607478B46}" type="slidenum">
              <a:rPr lang="en-US" smtClean="0"/>
              <a:t>5</a:t>
            </a:fld>
            <a:endParaRPr lang="en-US"/>
          </a:p>
        </p:txBody>
      </p:sp>
    </p:spTree>
    <p:extLst>
      <p:ext uri="{BB962C8B-B14F-4D97-AF65-F5344CB8AC3E}">
        <p14:creationId xmlns:p14="http://schemas.microsoft.com/office/powerpoint/2010/main" val="4168859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4424B8-4CCE-47B1-A15B-32D142A5EB17}" type="slidenum">
              <a:rPr lang="en-US" smtClean="0"/>
              <a:t>9</a:t>
            </a:fld>
            <a:endParaRPr lang="en-US"/>
          </a:p>
        </p:txBody>
      </p:sp>
    </p:spTree>
    <p:extLst>
      <p:ext uri="{BB962C8B-B14F-4D97-AF65-F5344CB8AC3E}">
        <p14:creationId xmlns:p14="http://schemas.microsoft.com/office/powerpoint/2010/main" val="1374285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Minor Developments</a:t>
            </a:r>
          </a:p>
          <a:p>
            <a:endParaRPr lang="en-US" dirty="0" smtClean="0"/>
          </a:p>
          <a:p>
            <a:r>
              <a:rPr lang="en-US" dirty="0" smtClean="0"/>
              <a:t>Communication Module (</a:t>
            </a:r>
            <a:r>
              <a:rPr lang="en-US" dirty="0" err="1" smtClean="0"/>
              <a:t>odroid</a:t>
            </a:r>
            <a:r>
              <a:rPr lang="en-US" dirty="0" smtClean="0"/>
              <a:t> listener &amp; </a:t>
            </a:r>
            <a:r>
              <a:rPr lang="en-US" dirty="0" err="1" smtClean="0"/>
              <a:t>odroid</a:t>
            </a:r>
            <a:r>
              <a:rPr lang="en-US" dirty="0" smtClean="0"/>
              <a:t> serial)</a:t>
            </a:r>
          </a:p>
          <a:p>
            <a:r>
              <a:rPr lang="en-US" dirty="0" smtClean="0"/>
              <a:t>Telemetry</a:t>
            </a:r>
          </a:p>
          <a:p>
            <a:r>
              <a:rPr lang="en-US" dirty="0" smtClean="0"/>
              <a:t>Control tests</a:t>
            </a:r>
          </a:p>
          <a:p>
            <a:endParaRPr lang="en-US" dirty="0" smtClean="0"/>
          </a:p>
          <a:p>
            <a:r>
              <a:rPr lang="en-US" dirty="0" smtClean="0"/>
              <a:t>Communication Module</a:t>
            </a:r>
          </a:p>
          <a:p>
            <a:r>
              <a:rPr lang="en-US" dirty="0" smtClean="0"/>
              <a:t>Notes:</a:t>
            </a:r>
          </a:p>
          <a:p>
            <a:r>
              <a:rPr lang="en-US" dirty="0" smtClean="0"/>
              <a:t>Communication plays a vital role in the process of the system. With the use of TCPROS (a transport layer for ROS messages and services) exchange of messages between the different components of the system is done with ease. The on-board processor of the </a:t>
            </a:r>
            <a:r>
              <a:rPr lang="en-US" dirty="0" err="1" smtClean="0"/>
              <a:t>quadrotor</a:t>
            </a:r>
            <a:r>
              <a:rPr lang="en-US" dirty="0" smtClean="0"/>
              <a:t> as discussed in the hardware interfaces is equipped with a wireless adapter which is used to establish communication with the base station computer. Through TCPROS and a WIFI connection the on-board processor can transmit and receive data to and from the base station computer. We created a communication module (</a:t>
            </a:r>
            <a:r>
              <a:rPr lang="en-US" dirty="0" err="1" smtClean="0"/>
              <a:t>odroidlistener</a:t>
            </a:r>
            <a:r>
              <a:rPr lang="en-US" dirty="0" smtClean="0"/>
              <a:t>) in the on-board processor to handle all the incoming and outgoing wireless data. Data coming from the base station computer are commands that are used to control the flight operation of the </a:t>
            </a:r>
            <a:r>
              <a:rPr lang="en-US" dirty="0" err="1" smtClean="0"/>
              <a:t>quadrotor</a:t>
            </a:r>
            <a:r>
              <a:rPr lang="en-US" dirty="0" smtClean="0"/>
              <a:t> while data coming from the on-board processor are telemetry data which are used to monitor the status of the </a:t>
            </a:r>
            <a:r>
              <a:rPr lang="en-US" dirty="0" err="1" smtClean="0"/>
              <a:t>quadrotor</a:t>
            </a:r>
            <a:r>
              <a:rPr lang="en-US" dirty="0" smtClean="0"/>
              <a:t>. The communication module passes command data to the different controller modules we have created to control the flight movements of the </a:t>
            </a:r>
            <a:r>
              <a:rPr lang="en-US" dirty="0" err="1" smtClean="0"/>
              <a:t>quadrotor</a:t>
            </a:r>
            <a:r>
              <a:rPr lang="en-US" dirty="0" smtClean="0"/>
              <a:t>. Another communication module that was created (</a:t>
            </a:r>
            <a:r>
              <a:rPr lang="en-US" dirty="0" err="1" smtClean="0"/>
              <a:t>odroidserial</a:t>
            </a:r>
            <a:r>
              <a:rPr lang="en-US" dirty="0" smtClean="0"/>
              <a:t>) is in charge of transmitting and receiving data from the </a:t>
            </a:r>
            <a:r>
              <a:rPr lang="en-US" dirty="0" err="1" smtClean="0"/>
              <a:t>arduino</a:t>
            </a:r>
            <a:r>
              <a:rPr lang="en-US" dirty="0" smtClean="0"/>
              <a:t> (IO Shield) through serial communication. Data from the sensors pass as well as data to the flight controllers pass through this module.</a:t>
            </a:r>
          </a:p>
          <a:p>
            <a:endParaRPr lang="en-US" dirty="0" smtClean="0"/>
          </a:p>
          <a:p>
            <a:r>
              <a:rPr lang="en-US" dirty="0" smtClean="0"/>
              <a:t>The Telemetry module is created in order to monitor the </a:t>
            </a:r>
            <a:r>
              <a:rPr lang="en-US" dirty="0" err="1" smtClean="0"/>
              <a:t>quadrotors</a:t>
            </a:r>
            <a:r>
              <a:rPr lang="en-US" dirty="0" smtClean="0"/>
              <a:t>' actual and goal height and yaw as well as the battery levels. Included in the telemetry module are the command controls which are used to give manual commands such as start/unstart, arm/disarm, land, and set goal height/yaw to the </a:t>
            </a:r>
            <a:r>
              <a:rPr lang="en-US" dirty="0" err="1" smtClean="0"/>
              <a:t>quadrotor's</a:t>
            </a:r>
            <a:r>
              <a:rPr lang="en-US" dirty="0" smtClean="0"/>
              <a:t> on-board processor.</a:t>
            </a:r>
          </a:p>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12</a:t>
            </a:fld>
            <a:endParaRPr lang="en-US"/>
          </a:p>
        </p:txBody>
      </p:sp>
    </p:spTree>
    <p:extLst>
      <p:ext uri="{BB962C8B-B14F-4D97-AF65-F5344CB8AC3E}">
        <p14:creationId xmlns:p14="http://schemas.microsoft.com/office/powerpoint/2010/main" val="2844704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6A855965-4095-4E19-B81F-90C607478B46}" type="slidenum">
              <a:rPr lang="en-US" smtClean="0"/>
              <a:t>16</a:t>
            </a:fld>
            <a:endParaRPr lang="en-US"/>
          </a:p>
        </p:txBody>
      </p:sp>
    </p:spTree>
    <p:extLst>
      <p:ext uri="{BB962C8B-B14F-4D97-AF65-F5344CB8AC3E}">
        <p14:creationId xmlns:p14="http://schemas.microsoft.com/office/powerpoint/2010/main" val="216533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autonomous operation, we present here the navigation stack from</a:t>
            </a:r>
            <a:r>
              <a:rPr lang="en-US" baseline="0" dirty="0" smtClean="0"/>
              <a:t> one of the lectures of Dr. Sturm entitled Autonomous Navigation for Flying Robots.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shows the hierarchy of relationships between different modules that ultimately provides autonomous operation to mobile robots once integrated. As evidently seen, autonomous operation is extremely difficult as the higher layers of operation greatly depends on its lower layers; one unstable module may cause failure to the autonomous operation. The low-level embedded systems which reads the sensor readings and controls the actuator which enables the robot to interact with the physical world can be used as the foundation of higher level robotic applications such as position control. The position control takes in its goal position and uses sensors to provide pose estimation of the robot to provide motor commands to the robot until it successful reach the goal and holds its position.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foundation discussed above is to be utilized in the autonomous operation and the planning can be split into four parts namely, task planner, mission planner, global planner and local planner. We do not need the task planner as it again only adds another layer which serves as a friendly user interface to non-geeky people which can then be used for commercial purposes.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only adapted the mission planner, global planner, global map generation</a:t>
            </a:r>
            <a:r>
              <a:rPr lang="en-US" sz="1200" kern="1200" baseline="0" dirty="0" smtClean="0">
                <a:solidFill>
                  <a:schemeClr val="tx1"/>
                </a:solidFill>
                <a:effectLst/>
                <a:latin typeface="+mn-lt"/>
                <a:ea typeface="+mn-ea"/>
                <a:cs typeface="+mn-cs"/>
              </a:rPr>
              <a:t> by SLAM, local planner and localization. Since dynamic environments is not of concern in this study, the part of local planner and position control were combined and simplified. </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goal of the mission planner as defined by Dr. Sturm is to generate and execute a plan to accomplish a certain (navigation) task which varies from exploration, coverage, surveillance and tracking. For this study, the task chosen was exploration of uncharted territory. The exploration algorithm is to be implemented in the mission planner which eventually must be interfaced to the global planner. Especially as in the case of cooperation, the mission planner must take into account the current position of both robots in the map to intelligently make target assignments for each robot that seeks to minimize the overall cost and maximize the information gain as fast as possible.</a:t>
            </a:r>
          </a:p>
          <a:p>
            <a:endParaRPr lang="en-US" dirty="0" smtClean="0"/>
          </a:p>
          <a:p>
            <a:r>
              <a:rPr lang="en-US" sz="1200" kern="1200" dirty="0" smtClean="0">
                <a:solidFill>
                  <a:schemeClr val="tx1"/>
                </a:solidFill>
                <a:effectLst/>
                <a:latin typeface="+mn-lt"/>
                <a:ea typeface="+mn-ea"/>
                <a:cs typeface="+mn-cs"/>
              </a:rPr>
              <a:t>The global planner is also known as the path planner. </a:t>
            </a:r>
            <a:r>
              <a:rPr lang="en-GB" sz="1200" kern="1200" dirty="0" smtClean="0">
                <a:solidFill>
                  <a:schemeClr val="tx1"/>
                </a:solidFill>
                <a:effectLst/>
                <a:latin typeface="+mn-lt"/>
                <a:ea typeface="+mn-ea"/>
                <a:cs typeface="+mn-cs"/>
              </a:rPr>
              <a:t>Given destination goal point from the mission planner, it takes the occupancy grid map and the current position of the robot and compute a collision-free path starting from the pose of the robot towards the goal. However, the robot is not point in size. The radius of the</a:t>
            </a:r>
            <a:r>
              <a:rPr lang="en-GB" sz="1200" kern="1200" baseline="0" dirty="0" smtClean="0">
                <a:solidFill>
                  <a:schemeClr val="tx1"/>
                </a:solidFill>
                <a:effectLst/>
                <a:latin typeface="+mn-lt"/>
                <a:ea typeface="+mn-ea"/>
                <a:cs typeface="+mn-cs"/>
              </a:rPr>
              <a:t> robot must be taken into account when constructing the path. </a:t>
            </a:r>
            <a:r>
              <a:rPr lang="en-GB" sz="1200" kern="1200" baseline="0" dirty="0" err="1" smtClean="0">
                <a:solidFill>
                  <a:schemeClr val="tx1"/>
                </a:solidFill>
                <a:effectLst/>
                <a:latin typeface="+mn-lt"/>
                <a:ea typeface="+mn-ea"/>
                <a:cs typeface="+mn-cs"/>
              </a:rPr>
              <a:t>Dr.</a:t>
            </a:r>
            <a:r>
              <a:rPr lang="en-GB" sz="1200" kern="1200" baseline="0" dirty="0" smtClean="0">
                <a:solidFill>
                  <a:schemeClr val="tx1"/>
                </a:solidFill>
                <a:effectLst/>
                <a:latin typeface="+mn-lt"/>
                <a:ea typeface="+mn-ea"/>
                <a:cs typeface="+mn-cs"/>
              </a:rPr>
              <a:t> Sturm argued that inflating the map is the solution. The inflation of the map was performed by the use of distance map and were used for both the mission and global planner.</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role of the local planner would only be just to move from point A to point B, keeping at its best to follow the</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path. </a:t>
            </a:r>
          </a:p>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20</a:t>
            </a:fld>
            <a:endParaRPr lang="en-US"/>
          </a:p>
        </p:txBody>
      </p:sp>
    </p:spTree>
    <p:extLst>
      <p:ext uri="{BB962C8B-B14F-4D97-AF65-F5344CB8AC3E}">
        <p14:creationId xmlns:p14="http://schemas.microsoft.com/office/powerpoint/2010/main" val="2691419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mission planner is</a:t>
            </a:r>
            <a:r>
              <a:rPr lang="en-US" baseline="0" dirty="0" smtClean="0"/>
              <a:t> composed of primarily two steps namely frontier detection and target assignment for each robots. Frontier detection is used for identifying unexplored areas which are characterized by the boundary between free and unknown cells. We begin by retrieving the latest ternary map and binary map. Ternary map represents the original grid map which contains three values namely free, occupied and unknown cells. To get the binary map, we filtered the ternary map such that every unknown cells become free cells. We proceed in performing canny edge detection for both ternary and binary map. Our concern here is to only get the frontier edges which can be done by just subtracting the binary edge image from ternary edge image. We dilate the frontier edge image to remove false frontier edges which are basically noises. Our goal here is to identify the coordinates of the frontiers. For this reason, the </a:t>
            </a:r>
            <a:r>
              <a:rPr lang="en-US" baseline="0" dirty="0" err="1" smtClean="0"/>
              <a:t>OpenCV</a:t>
            </a:r>
            <a:r>
              <a:rPr lang="en-US" baseline="0" dirty="0" smtClean="0"/>
              <a:t> library offers a contour detection function that takes in the frontier edge image and returns the contours as a 2D array. We computed the center of gravities of each contours to summarize the contours into one point. However, since the global planner cannot make paths through unknown and occupied cells and there is the great possibility of the center of gravities fall unto the unknown area which happens, the frontier goals must be relocated. For this operation, </a:t>
            </a:r>
            <a:r>
              <a:rPr lang="en-US" baseline="0" dirty="0" err="1" smtClean="0"/>
              <a:t>Dijkstra’s</a:t>
            </a:r>
            <a:r>
              <a:rPr lang="en-US" baseline="0" dirty="0" smtClean="0"/>
              <a:t> algorithm was used to relocate the frontier goal to the nearest free cell.</a:t>
            </a:r>
          </a:p>
          <a:p>
            <a:endParaRPr lang="en-US" baseline="0" dirty="0" smtClean="0"/>
          </a:p>
          <a:p>
            <a:r>
              <a:rPr lang="en-US" baseline="0" dirty="0" smtClean="0"/>
              <a:t>Given a set of frontier goals and the current position of the robots, </a:t>
            </a:r>
            <a:r>
              <a:rPr lang="en-US" baseline="0" dirty="0" err="1" smtClean="0"/>
              <a:t>hungariam</a:t>
            </a:r>
            <a:r>
              <a:rPr lang="en-US" baseline="0" dirty="0" smtClean="0"/>
              <a:t> algorithm was used in computing the optimal target assignments for each robots. The cost matrix was derived from </a:t>
            </a:r>
            <a:r>
              <a:rPr lang="en-US" baseline="0" dirty="0" err="1" smtClean="0"/>
              <a:t>Dijkstra’s</a:t>
            </a:r>
            <a:r>
              <a:rPr lang="en-US" baseline="0" dirty="0" smtClean="0"/>
              <a:t> algorithm which also effectively filters unreachable targets from each robots.</a:t>
            </a:r>
          </a:p>
        </p:txBody>
      </p:sp>
      <p:sp>
        <p:nvSpPr>
          <p:cNvPr id="4" name="Slide Number Placeholder 3"/>
          <p:cNvSpPr>
            <a:spLocks noGrp="1"/>
          </p:cNvSpPr>
          <p:nvPr>
            <p:ph type="sldNum" sz="quarter" idx="10"/>
          </p:nvPr>
        </p:nvSpPr>
        <p:spPr/>
        <p:txBody>
          <a:bodyPr/>
          <a:lstStyle/>
          <a:p>
            <a:fld id="{6A855965-4095-4E19-B81F-90C607478B46}" type="slidenum">
              <a:rPr lang="en-US" smtClean="0"/>
              <a:t>21</a:t>
            </a:fld>
            <a:endParaRPr lang="en-US"/>
          </a:p>
        </p:txBody>
      </p:sp>
    </p:spTree>
    <p:extLst>
      <p:ext uri="{BB962C8B-B14F-4D97-AF65-F5344CB8AC3E}">
        <p14:creationId xmlns:p14="http://schemas.microsoft.com/office/powerpoint/2010/main" val="2030408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mission planner is</a:t>
            </a:r>
            <a:r>
              <a:rPr lang="en-US" baseline="0" dirty="0" smtClean="0"/>
              <a:t> composed of primarily two steps namely frontier detection and target assignment for each robots. Frontier detection is used for identifying unexplored areas which are characterized by the boundary between free and unknown cells. We begin by retrieving the latest ternary map and binary map. Ternary map represents the original grid map which contains three values namely free, occupied and unknown cells. To get the binary map, we filtered the ternary map such that every unknown cells become free cells. We proceed in performing canny edge detection for both ternary and binary map. Our concern here is to only get the frontier edges which can be done by just subtracting the binary edge image from ternary edge image. We dilate the frontier edge image to remove false frontier edges which are basically noises. Our goal here is to identify the coordinates of the frontiers. For this reason, the </a:t>
            </a:r>
            <a:r>
              <a:rPr lang="en-US" baseline="0" dirty="0" err="1" smtClean="0"/>
              <a:t>OpenCV</a:t>
            </a:r>
            <a:r>
              <a:rPr lang="en-US" baseline="0" dirty="0" smtClean="0"/>
              <a:t> library offers a contour detection function that takes in the frontier edge image and returns the contours as a 2D array. We computed the center of gravities of each contours to summarize the contours into one point. However, since the global planner cannot make paths through unknown and occupied cells and there is the great possibility of the center of gravities fall unto the unknown area which happens, the frontier goals must be relocated. For this operation, </a:t>
            </a:r>
            <a:r>
              <a:rPr lang="en-US" baseline="0" dirty="0" err="1" smtClean="0"/>
              <a:t>Dijkstra’s</a:t>
            </a:r>
            <a:r>
              <a:rPr lang="en-US" baseline="0" dirty="0" smtClean="0"/>
              <a:t> algorithm was used to relocate the frontier goal to the nearest free cell.</a:t>
            </a:r>
          </a:p>
          <a:p>
            <a:endParaRPr lang="en-US" baseline="0" dirty="0" smtClean="0"/>
          </a:p>
          <a:p>
            <a:r>
              <a:rPr lang="en-US" baseline="0" dirty="0" smtClean="0"/>
              <a:t>Given a set of frontier goals and the current position of the robots, </a:t>
            </a:r>
            <a:r>
              <a:rPr lang="en-US" baseline="0" dirty="0" err="1" smtClean="0"/>
              <a:t>hungariam</a:t>
            </a:r>
            <a:r>
              <a:rPr lang="en-US" baseline="0" dirty="0" smtClean="0"/>
              <a:t> algorithm was used in computing the optimal target assignments for each robots. The cost matrix was derived from </a:t>
            </a:r>
            <a:r>
              <a:rPr lang="en-US" baseline="0" dirty="0" err="1" smtClean="0"/>
              <a:t>Dijkstra’s</a:t>
            </a:r>
            <a:r>
              <a:rPr lang="en-US" baseline="0" dirty="0" smtClean="0"/>
              <a:t> algorithm which also effectively filters unreachable targets from each robots.</a:t>
            </a:r>
          </a:p>
        </p:txBody>
      </p:sp>
      <p:sp>
        <p:nvSpPr>
          <p:cNvPr id="4" name="Slide Number Placeholder 3"/>
          <p:cNvSpPr>
            <a:spLocks noGrp="1"/>
          </p:cNvSpPr>
          <p:nvPr>
            <p:ph type="sldNum" sz="quarter" idx="10"/>
          </p:nvPr>
        </p:nvSpPr>
        <p:spPr/>
        <p:txBody>
          <a:bodyPr/>
          <a:lstStyle/>
          <a:p>
            <a:fld id="{6A855965-4095-4E19-B81F-90C607478B46}" type="slidenum">
              <a:rPr lang="en-US" smtClean="0"/>
              <a:t>22</a:t>
            </a:fld>
            <a:endParaRPr lang="en-US"/>
          </a:p>
        </p:txBody>
      </p:sp>
    </p:spTree>
    <p:extLst>
      <p:ext uri="{BB962C8B-B14F-4D97-AF65-F5344CB8AC3E}">
        <p14:creationId xmlns:p14="http://schemas.microsoft.com/office/powerpoint/2010/main" val="1710908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autonomous operation, we present here the navigation stack from</a:t>
            </a:r>
            <a:r>
              <a:rPr lang="en-US" baseline="0" dirty="0" smtClean="0"/>
              <a:t> one of the lectures of Dr. Sturm entitled Autonomous Navigation for Flying Robots.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shows the hierarchy of relationships between different modules that ultimately provides autonomous operation to mobile robots once integrated. As evidently seen, autonomous operation is extremely difficult as the higher layers of operation greatly depends on its lower layers; one unstable module may cause failure to the autonomous operation. The low-level embedded systems which reads the sensor readings and controls the actuator which enables the robot to interact with the physical world can be used as the foundation of higher level robotic applications such as position control. The position control takes in its goal position and uses sensors to provide pose estimation of the robot to provide motor commands to the robot until it successful reach the goal and holds its position.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foundation discussed above is to be utilized in the autonomous operation and the planning can be split into four parts namely, task planner, mission planner, global planner and local planner. We do not need the task planner as it again only adds another layer which serves as a friendly user interface to non-geeky people which can then be used for commercial purposes.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only adapted the mission planner, global planner, global map generation</a:t>
            </a:r>
            <a:r>
              <a:rPr lang="en-US" sz="1200" kern="1200" baseline="0" dirty="0" smtClean="0">
                <a:solidFill>
                  <a:schemeClr val="tx1"/>
                </a:solidFill>
                <a:effectLst/>
                <a:latin typeface="+mn-lt"/>
                <a:ea typeface="+mn-ea"/>
                <a:cs typeface="+mn-cs"/>
              </a:rPr>
              <a:t> by SLAM, local planner and localization. Since dynamic environments is not of concern in this study, the part of local planner and position control were combined and simplified. </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goal of the mission planner as defined by Dr. Sturm is to generate and execute a plan to accomplish a certain (navigation) task which varies from exploration, coverage, surveillance and tracking. For this study, the task chosen was exploration of uncharted territory. The exploration algorithm is to be implemented in the mission planner which eventually must be interfaced to the global planner. Especially as in the case of cooperation, the mission planner must take into account the current position of both robots in the map to intelligently make target assignments for each robot that seeks to minimize the overall cost and maximize the information gain as fast as possible.</a:t>
            </a:r>
          </a:p>
          <a:p>
            <a:endParaRPr lang="en-US" dirty="0" smtClean="0"/>
          </a:p>
          <a:p>
            <a:r>
              <a:rPr lang="en-US" sz="1200" kern="1200" dirty="0" smtClean="0">
                <a:solidFill>
                  <a:schemeClr val="tx1"/>
                </a:solidFill>
                <a:effectLst/>
                <a:latin typeface="+mn-lt"/>
                <a:ea typeface="+mn-ea"/>
                <a:cs typeface="+mn-cs"/>
              </a:rPr>
              <a:t>The global planner is also known as the path planner. </a:t>
            </a:r>
            <a:r>
              <a:rPr lang="en-GB" sz="1200" kern="1200" dirty="0" smtClean="0">
                <a:solidFill>
                  <a:schemeClr val="tx1"/>
                </a:solidFill>
                <a:effectLst/>
                <a:latin typeface="+mn-lt"/>
                <a:ea typeface="+mn-ea"/>
                <a:cs typeface="+mn-cs"/>
              </a:rPr>
              <a:t>Given destination goal point from the mission planner, it takes the occupancy grid map and the current position of the robot and compute a collision-free path starting from the pose of the robot towards the goal. However, the robot is not point in size. The radius of the</a:t>
            </a:r>
            <a:r>
              <a:rPr lang="en-GB" sz="1200" kern="1200" baseline="0" dirty="0" smtClean="0">
                <a:solidFill>
                  <a:schemeClr val="tx1"/>
                </a:solidFill>
                <a:effectLst/>
                <a:latin typeface="+mn-lt"/>
                <a:ea typeface="+mn-ea"/>
                <a:cs typeface="+mn-cs"/>
              </a:rPr>
              <a:t> robot must be taken into account when constructing the path. </a:t>
            </a:r>
            <a:r>
              <a:rPr lang="en-GB" sz="1200" kern="1200" baseline="0" dirty="0" err="1" smtClean="0">
                <a:solidFill>
                  <a:schemeClr val="tx1"/>
                </a:solidFill>
                <a:effectLst/>
                <a:latin typeface="+mn-lt"/>
                <a:ea typeface="+mn-ea"/>
                <a:cs typeface="+mn-cs"/>
              </a:rPr>
              <a:t>Dr.</a:t>
            </a:r>
            <a:r>
              <a:rPr lang="en-GB" sz="1200" kern="1200" baseline="0" dirty="0" smtClean="0">
                <a:solidFill>
                  <a:schemeClr val="tx1"/>
                </a:solidFill>
                <a:effectLst/>
                <a:latin typeface="+mn-lt"/>
                <a:ea typeface="+mn-ea"/>
                <a:cs typeface="+mn-cs"/>
              </a:rPr>
              <a:t> Sturm argued that inflating the map is the solution. The inflation of the map was performed by the use of distance map and were used for both the mission and global planner.</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role of the local planner would only be just to move from point A to point B, keeping at its best to follow the</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path. </a:t>
            </a:r>
          </a:p>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24</a:t>
            </a:fld>
            <a:endParaRPr lang="en-US"/>
          </a:p>
        </p:txBody>
      </p:sp>
    </p:spTree>
    <p:extLst>
      <p:ext uri="{BB962C8B-B14F-4D97-AF65-F5344CB8AC3E}">
        <p14:creationId xmlns:p14="http://schemas.microsoft.com/office/powerpoint/2010/main" val="456301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A758070-3E74-4094-B9A3-9627E28A9094}" type="datetimeFigureOut">
              <a:rPr lang="en-US" smtClean="0"/>
              <a:t>11/27/2014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213749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43930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710088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78297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845402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A758070-3E74-4094-B9A3-9627E28A9094}" type="datetimeFigureOut">
              <a:rPr lang="en-US" smtClean="0"/>
              <a:t>11/27/2014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391197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A758070-3E74-4094-B9A3-9627E28A9094}" type="datetimeFigureOut">
              <a:rPr lang="en-US" smtClean="0"/>
              <a:t>11/27/2014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3718285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758070-3E74-4094-B9A3-9627E28A9094}" type="datetimeFigureOut">
              <a:rPr lang="en-US" smtClean="0"/>
              <a:t>11/27/2014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2936866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758070-3E74-4094-B9A3-9627E28A9094}" type="datetimeFigureOut">
              <a:rPr lang="en-US" smtClean="0"/>
              <a:t>11/27/2014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77950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758070-3E74-4094-B9A3-9627E28A9094}" type="datetimeFigureOut">
              <a:rPr lang="en-US" smtClean="0"/>
              <a:t>11/27/2014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3134100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758070-3E74-4094-B9A3-9627E28A9094}" type="datetimeFigureOut">
              <a:rPr lang="en-US" smtClean="0"/>
              <a:t>11/27/2014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4277891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A758070-3E74-4094-B9A3-9627E28A9094}"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60486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758070-3E74-4094-B9A3-9627E28A9094}" type="datetimeFigureOut">
              <a:rPr lang="en-US" smtClean="0"/>
              <a:t>11/27/2014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064215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A758070-3E74-4094-B9A3-9627E28A9094}" type="datetimeFigureOut">
              <a:rPr lang="en-US" smtClean="0"/>
              <a:t>11/27/2014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2475116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758070-3E74-4094-B9A3-9627E28A9094}" type="datetimeFigureOut">
              <a:rPr lang="en-US" smtClean="0"/>
              <a:t>11/27/2014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375551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59971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11/27/2014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2150012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58070-3E74-4094-B9A3-9627E28A9094}" type="datetimeFigureOut">
              <a:rPr lang="en-US" smtClean="0"/>
              <a:t>11/27/2014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817AC12-F391-4789-823C-C1DC57038A9C}" type="slidenum">
              <a:rPr lang="en-US" smtClean="0"/>
              <a:t>‹#›</a:t>
            </a:fld>
            <a:endParaRPr lang="en-US"/>
          </a:p>
        </p:txBody>
      </p:sp>
    </p:spTree>
    <p:extLst>
      <p:ext uri="{BB962C8B-B14F-4D97-AF65-F5344CB8AC3E}">
        <p14:creationId xmlns:p14="http://schemas.microsoft.com/office/powerpoint/2010/main" val="2121516141"/>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1.jpeg"/><Relationship Id="rId2" Type="http://schemas.openxmlformats.org/officeDocument/2006/relationships/image" Target="../media/image40.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jpeg"/></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VSLAM Co-operating UAVs</a:t>
            </a:r>
            <a:endParaRPr lang="en-US" dirty="0"/>
          </a:p>
        </p:txBody>
      </p:sp>
      <p:sp>
        <p:nvSpPr>
          <p:cNvPr id="3" name="Subtitle 2"/>
          <p:cNvSpPr>
            <a:spLocks noGrp="1"/>
          </p:cNvSpPr>
          <p:nvPr>
            <p:ph type="subTitle" idx="1"/>
          </p:nvPr>
        </p:nvSpPr>
        <p:spPr>
          <a:xfrm>
            <a:off x="1595269" y="3602037"/>
            <a:ext cx="9001462" cy="2837399"/>
          </a:xfrm>
        </p:spPr>
        <p:txBody>
          <a:bodyPr>
            <a:normAutofit fontScale="85000" lnSpcReduction="20000"/>
          </a:bodyPr>
          <a:lstStyle/>
          <a:p>
            <a:r>
              <a:rPr lang="en-US" b="1" u="sng" dirty="0" smtClean="0"/>
              <a:t>Thesis Members:</a:t>
            </a:r>
            <a:r>
              <a:rPr lang="en-US" dirty="0" smtClean="0"/>
              <a:t/>
            </a:r>
            <a:br>
              <a:rPr lang="en-US" dirty="0" smtClean="0"/>
            </a:br>
            <a:r>
              <a:rPr lang="en-US" dirty="0" smtClean="0"/>
              <a:t>Cornejo, Juan Raphael M.</a:t>
            </a:r>
          </a:p>
          <a:p>
            <a:r>
              <a:rPr lang="en-US" dirty="0" err="1" smtClean="0"/>
              <a:t>Mapili</a:t>
            </a:r>
            <a:r>
              <a:rPr lang="en-US" dirty="0" smtClean="0"/>
              <a:t>, Lorenzo Mari A.</a:t>
            </a:r>
          </a:p>
          <a:p>
            <a:r>
              <a:rPr lang="en-US" dirty="0" err="1" smtClean="0"/>
              <a:t>Pesit</a:t>
            </a:r>
            <a:r>
              <a:rPr lang="en-US" dirty="0" smtClean="0"/>
              <a:t>, </a:t>
            </a:r>
            <a:r>
              <a:rPr lang="en-US" dirty="0" err="1" smtClean="0"/>
              <a:t>Rigel</a:t>
            </a:r>
            <a:endParaRPr lang="en-US" dirty="0" smtClean="0"/>
          </a:p>
          <a:p>
            <a:r>
              <a:rPr lang="en-US" dirty="0" smtClean="0"/>
              <a:t>Young, Emmett</a:t>
            </a:r>
          </a:p>
          <a:p>
            <a:r>
              <a:rPr lang="en-US" b="1" u="sng" dirty="0" smtClean="0"/>
              <a:t>Thesis Adviser:</a:t>
            </a:r>
            <a:r>
              <a:rPr lang="en-US" dirty="0" smtClean="0"/>
              <a:t/>
            </a:r>
            <a:br>
              <a:rPr lang="en-US" dirty="0" smtClean="0"/>
            </a:br>
            <a:r>
              <a:rPr lang="en-US" dirty="0" smtClean="0"/>
              <a:t>Engr. Elmer R. </a:t>
            </a:r>
            <a:r>
              <a:rPr lang="en-US" dirty="0" err="1" smtClean="0"/>
              <a:t>Magsino</a:t>
            </a:r>
            <a:endParaRPr lang="en-US" dirty="0"/>
          </a:p>
        </p:txBody>
      </p:sp>
    </p:spTree>
    <p:extLst>
      <p:ext uri="{BB962C8B-B14F-4D97-AF65-F5344CB8AC3E}">
        <p14:creationId xmlns:p14="http://schemas.microsoft.com/office/powerpoint/2010/main" val="3085432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76567" y="1935919"/>
            <a:ext cx="4185634"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IMU</a:t>
            </a:r>
          </a:p>
          <a:p>
            <a:pPr marL="285750" indent="-285750">
              <a:buFont typeface="Arial" panose="020B0604020202020204" pitchFamily="34" charset="0"/>
              <a:buChar char="•"/>
            </a:pPr>
            <a:r>
              <a:rPr lang="en-US" dirty="0" smtClean="0"/>
              <a:t>Flight Controller</a:t>
            </a:r>
          </a:p>
        </p:txBody>
      </p:sp>
      <p:sp>
        <p:nvSpPr>
          <p:cNvPr id="9" name="Title 1"/>
          <p:cNvSpPr txBox="1">
            <a:spLocks/>
          </p:cNvSpPr>
          <p:nvPr/>
        </p:nvSpPr>
        <p:spPr>
          <a:xfrm>
            <a:off x="913795" y="609600"/>
            <a:ext cx="10353761" cy="132632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smtClean="0"/>
              <a:t>Hardware interfaces for </a:t>
            </a:r>
            <a:r>
              <a:rPr lang="en-US" dirty="0" err="1" smtClean="0"/>
              <a:t>uavs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795" y="1935920"/>
            <a:ext cx="6562772" cy="4922079"/>
          </a:xfrm>
          <a:prstGeom prst="rect">
            <a:avLst/>
          </a:prstGeom>
        </p:spPr>
      </p:pic>
      <p:sp>
        <p:nvSpPr>
          <p:cNvPr id="8" name="Rounded Rectangle 7"/>
          <p:cNvSpPr/>
          <p:nvPr/>
        </p:nvSpPr>
        <p:spPr>
          <a:xfrm>
            <a:off x="3709850" y="3526971"/>
            <a:ext cx="1227909" cy="35269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4937759" y="2129246"/>
            <a:ext cx="2664824" cy="13977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422469" y="4802898"/>
            <a:ext cx="2012495" cy="120601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342709" y="2390503"/>
            <a:ext cx="2259875" cy="25211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96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76567" y="1935919"/>
            <a:ext cx="418563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I/O Shield Breakout board</a:t>
            </a:r>
          </a:p>
          <a:p>
            <a:pPr marL="285750" indent="-285750">
              <a:buFont typeface="Arial" panose="020B0604020202020204" pitchFamily="34" charset="0"/>
              <a:buChar char="•"/>
            </a:pPr>
            <a:r>
              <a:rPr lang="en-US" dirty="0" smtClean="0"/>
              <a:t>Battery Monitoring System</a:t>
            </a:r>
          </a:p>
          <a:p>
            <a:pPr marL="285750" indent="-285750">
              <a:buFont typeface="Arial" panose="020B0604020202020204" pitchFamily="34" charset="0"/>
              <a:buChar char="•"/>
            </a:pPr>
            <a:r>
              <a:rPr lang="en-US" dirty="0" smtClean="0"/>
              <a:t>Versatile Unit</a:t>
            </a:r>
          </a:p>
          <a:p>
            <a:pPr marL="285750" indent="-285750">
              <a:buFont typeface="Arial" panose="020B0604020202020204" pitchFamily="34" charset="0"/>
              <a:buChar char="•"/>
            </a:pPr>
            <a:r>
              <a:rPr lang="en-US" dirty="0" smtClean="0"/>
              <a:t>ESCs</a:t>
            </a:r>
          </a:p>
          <a:p>
            <a:pPr marL="285750" indent="-285750">
              <a:buFont typeface="Arial" panose="020B0604020202020204" pitchFamily="34" charset="0"/>
              <a:buChar char="•"/>
            </a:pPr>
            <a:r>
              <a:rPr lang="en-US" dirty="0" smtClean="0"/>
              <a:t>Motor</a:t>
            </a:r>
          </a:p>
        </p:txBody>
      </p:sp>
      <p:sp>
        <p:nvSpPr>
          <p:cNvPr id="7" name="Title 1"/>
          <p:cNvSpPr txBox="1">
            <a:spLocks/>
          </p:cNvSpPr>
          <p:nvPr/>
        </p:nvSpPr>
        <p:spPr>
          <a:xfrm>
            <a:off x="913795" y="609600"/>
            <a:ext cx="10353761" cy="132632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smtClean="0"/>
              <a:t>Hardware interfaces for </a:t>
            </a:r>
            <a:r>
              <a:rPr lang="en-US" dirty="0" err="1" smtClean="0"/>
              <a:t>uavs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795" y="1935920"/>
            <a:ext cx="6562772" cy="4922079"/>
          </a:xfrm>
          <a:prstGeom prst="rect">
            <a:avLst/>
          </a:prstGeom>
        </p:spPr>
      </p:pic>
      <p:sp>
        <p:nvSpPr>
          <p:cNvPr id="11" name="Rounded Rectangle 10"/>
          <p:cNvSpPr/>
          <p:nvPr/>
        </p:nvSpPr>
        <p:spPr>
          <a:xfrm rot="648223">
            <a:off x="1431981" y="4259884"/>
            <a:ext cx="2673106" cy="105329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4066299" y="2116183"/>
            <a:ext cx="3549347" cy="24514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068908" y="4567600"/>
            <a:ext cx="471126" cy="77917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526972" y="2416629"/>
            <a:ext cx="4063411" cy="215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rot="554310">
            <a:off x="4356554" y="5167110"/>
            <a:ext cx="1333216" cy="77917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a:off x="5710054" y="2677886"/>
            <a:ext cx="1889052" cy="26688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733491" y="3503050"/>
            <a:ext cx="1464018" cy="952771"/>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a:off x="6153545" y="2964128"/>
            <a:ext cx="1445561" cy="5466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6363266" y="2498145"/>
            <a:ext cx="1002869" cy="12777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H="1" flipV="1">
            <a:off x="7330734" y="3107375"/>
            <a:ext cx="259649" cy="1334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7222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7"/>
                                        </p:tgtEl>
                                      </p:cBhvr>
                                    </p:animEffect>
                                    <p:set>
                                      <p:cBhvr>
                                        <p:cTn id="66" dur="1" fill="hold">
                                          <p:stCondLst>
                                            <p:cond delay="499"/>
                                          </p:stCondLst>
                                        </p:cTn>
                                        <p:tgtEl>
                                          <p:spTgt spid="2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32"/>
                                        </p:tgtEl>
                                      </p:cBhvr>
                                    </p:animEffect>
                                    <p:set>
                                      <p:cBhvr>
                                        <p:cTn id="82"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16" grpId="1" animBg="1"/>
      <p:bldP spid="21" grpId="0" animBg="1"/>
      <p:bldP spid="21" grpId="1" animBg="1"/>
      <p:bldP spid="26" grpId="0" animBg="1"/>
      <p:bldP spid="26" grpId="1" animBg="1"/>
      <p:bldP spid="31" grpId="0" animBg="1"/>
      <p:bldP spid="3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Minor Developments</a:t>
            </a:r>
            <a:endParaRPr lang="en-US" dirty="0"/>
          </a:p>
        </p:txBody>
      </p:sp>
      <p:sp>
        <p:nvSpPr>
          <p:cNvPr id="3" name="Content Placeholder 2"/>
          <p:cNvSpPr>
            <a:spLocks noGrp="1"/>
          </p:cNvSpPr>
          <p:nvPr>
            <p:ph idx="1"/>
          </p:nvPr>
        </p:nvSpPr>
        <p:spPr/>
        <p:txBody>
          <a:bodyPr/>
          <a:lstStyle/>
          <a:p>
            <a:endParaRPr lang="en-PH"/>
          </a:p>
        </p:txBody>
      </p:sp>
      <p:pic>
        <p:nvPicPr>
          <p:cNvPr id="8" name="Picture 7"/>
          <p:cNvPicPr>
            <a:picLocks noChangeAspect="1"/>
          </p:cNvPicPr>
          <p:nvPr/>
        </p:nvPicPr>
        <p:blipFill>
          <a:blip r:embed="rId3"/>
          <a:stretch>
            <a:fillRect/>
          </a:stretch>
        </p:blipFill>
        <p:spPr>
          <a:xfrm>
            <a:off x="1796121" y="2083870"/>
            <a:ext cx="7654877" cy="3730313"/>
          </a:xfrm>
          <a:prstGeom prst="rect">
            <a:avLst/>
          </a:prstGeom>
        </p:spPr>
      </p:pic>
    </p:spTree>
    <p:extLst>
      <p:ext uri="{BB962C8B-B14F-4D97-AF65-F5344CB8AC3E}">
        <p14:creationId xmlns:p14="http://schemas.microsoft.com/office/powerpoint/2010/main" val="1981597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371" y="2548128"/>
            <a:ext cx="10353761" cy="1326321"/>
          </a:xfrm>
        </p:spPr>
        <p:txBody>
          <a:bodyPr/>
          <a:lstStyle/>
          <a:p>
            <a:r>
              <a:rPr lang="en-GB" dirty="0" smtClean="0"/>
              <a:t>Major Developments</a:t>
            </a:r>
            <a:endParaRPr lang="en-US" dirty="0"/>
          </a:p>
        </p:txBody>
      </p:sp>
    </p:spTree>
    <p:extLst>
      <p:ext uri="{BB962C8B-B14F-4D97-AF65-F5344CB8AC3E}">
        <p14:creationId xmlns:p14="http://schemas.microsoft.com/office/powerpoint/2010/main" val="3560530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a:t> </a:t>
            </a:r>
            <a:r>
              <a:rPr lang="en-US" dirty="0" smtClean="0"/>
              <a:t>control</a:t>
            </a:r>
            <a:endParaRPr lang="en-US" dirty="0"/>
          </a:p>
        </p:txBody>
      </p:sp>
      <p:sp>
        <p:nvSpPr>
          <p:cNvPr id="3" name="Content Placeholder 2"/>
          <p:cNvSpPr>
            <a:spLocks noGrp="1"/>
          </p:cNvSpPr>
          <p:nvPr>
            <p:ph idx="1"/>
          </p:nvPr>
        </p:nvSpPr>
        <p:spPr/>
        <p:txBody>
          <a:bodyPr/>
          <a:lstStyle/>
          <a:p>
            <a:r>
              <a:rPr lang="en-US" dirty="0" smtClean="0"/>
              <a:t>The Conventional Way</a:t>
            </a:r>
          </a:p>
          <a:p>
            <a:pPr lvl="1"/>
            <a:r>
              <a:rPr lang="en-US" dirty="0" smtClean="0"/>
              <a:t>A Flight Controller receives commands of PWM signals from the receiver.</a:t>
            </a:r>
          </a:p>
          <a:p>
            <a:pPr lvl="1"/>
            <a:r>
              <a:rPr lang="en-US" dirty="0" smtClean="0"/>
              <a:t>These signals correspond to the stick positions of a radio transmitter.</a:t>
            </a:r>
          </a:p>
          <a:p>
            <a:pPr lvl="1"/>
            <a:r>
              <a:rPr lang="en-US" dirty="0" smtClean="0"/>
              <a:t>The signal consists of a servo command, a 1ms to 2ms pulse in a 20ms period.</a:t>
            </a:r>
          </a:p>
          <a:p>
            <a:pPr lvl="1"/>
            <a:r>
              <a:rPr lang="en-US" dirty="0" smtClean="0"/>
              <a:t>These commands are sent to four (4) channels, namely:</a:t>
            </a:r>
          </a:p>
          <a:p>
            <a:pPr lvl="2"/>
            <a:r>
              <a:rPr lang="en-US" dirty="0" smtClean="0"/>
              <a:t>Aileron – controls the roll</a:t>
            </a:r>
          </a:p>
          <a:p>
            <a:pPr lvl="2"/>
            <a:r>
              <a:rPr lang="en-US" dirty="0" smtClean="0"/>
              <a:t>Elevator – controls the pitch</a:t>
            </a:r>
          </a:p>
          <a:p>
            <a:pPr lvl="2"/>
            <a:r>
              <a:rPr lang="en-US" dirty="0" smtClean="0"/>
              <a:t>Throttle – controls the throttle</a:t>
            </a:r>
          </a:p>
          <a:p>
            <a:pPr lvl="2"/>
            <a:r>
              <a:rPr lang="en-US" dirty="0" smtClean="0"/>
              <a:t>Rudder – controls the yaw</a:t>
            </a:r>
            <a:endParaRPr lang="en-US" dirty="0"/>
          </a:p>
        </p:txBody>
      </p:sp>
    </p:spTree>
    <p:extLst>
      <p:ext uri="{BB962C8B-B14F-4D97-AF65-F5344CB8AC3E}">
        <p14:creationId xmlns:p14="http://schemas.microsoft.com/office/powerpoint/2010/main" val="39740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a:t> </a:t>
            </a:r>
            <a:r>
              <a:rPr lang="en-US" dirty="0" smtClean="0"/>
              <a:t>control</a:t>
            </a:r>
            <a:endParaRPr lang="en-US" dirty="0"/>
          </a:p>
        </p:txBody>
      </p:sp>
      <p:sp>
        <p:nvSpPr>
          <p:cNvPr id="3" name="Content Placeholder 2"/>
          <p:cNvSpPr>
            <a:spLocks noGrp="1"/>
          </p:cNvSpPr>
          <p:nvPr>
            <p:ph idx="1"/>
          </p:nvPr>
        </p:nvSpPr>
        <p:spPr/>
        <p:txBody>
          <a:bodyPr>
            <a:normAutofit lnSpcReduction="10000"/>
          </a:bodyPr>
          <a:lstStyle/>
          <a:p>
            <a:r>
              <a:rPr lang="en-US" dirty="0" smtClean="0"/>
              <a:t>Implemented </a:t>
            </a:r>
            <a:r>
              <a:rPr lang="en-US" dirty="0" err="1" smtClean="0"/>
              <a:t>quadrotor</a:t>
            </a:r>
            <a:r>
              <a:rPr lang="en-US" dirty="0" smtClean="0"/>
              <a:t> control</a:t>
            </a:r>
          </a:p>
          <a:p>
            <a:pPr lvl="1"/>
            <a:r>
              <a:rPr lang="en-US" dirty="0" smtClean="0"/>
              <a:t>The Flight Controller receives commands of PWM signals from the I/O Shield.</a:t>
            </a:r>
          </a:p>
          <a:p>
            <a:pPr lvl="1"/>
            <a:r>
              <a:rPr lang="en-US" dirty="0" smtClean="0"/>
              <a:t>The I/O Shield receives a value from 1000 to 2000 from the </a:t>
            </a:r>
            <a:r>
              <a:rPr lang="en-US" dirty="0" err="1" smtClean="0"/>
              <a:t>Odroid</a:t>
            </a:r>
            <a:r>
              <a:rPr lang="en-US" dirty="0" smtClean="0"/>
              <a:t> U3 which is translated to microseconds.</a:t>
            </a:r>
          </a:p>
          <a:p>
            <a:pPr lvl="1"/>
            <a:r>
              <a:rPr lang="en-US" dirty="0" smtClean="0"/>
              <a:t>The signal consists of a servo command, a 1ms to 2ms pulse in a 20ms period.</a:t>
            </a:r>
          </a:p>
          <a:p>
            <a:pPr lvl="1"/>
            <a:r>
              <a:rPr lang="en-US" dirty="0" smtClean="0"/>
              <a:t>These commands are sent to four (4) channels, namely:</a:t>
            </a:r>
          </a:p>
          <a:p>
            <a:pPr lvl="2"/>
            <a:r>
              <a:rPr lang="en-US" dirty="0" smtClean="0"/>
              <a:t>Aileron – controls the roll</a:t>
            </a:r>
          </a:p>
          <a:p>
            <a:pPr lvl="2"/>
            <a:r>
              <a:rPr lang="en-US" dirty="0" smtClean="0"/>
              <a:t>Elevator – controls the pitch</a:t>
            </a:r>
          </a:p>
          <a:p>
            <a:pPr lvl="2"/>
            <a:r>
              <a:rPr lang="en-US" dirty="0" smtClean="0"/>
              <a:t>Throttle – controls the throttle</a:t>
            </a:r>
          </a:p>
          <a:p>
            <a:pPr lvl="2"/>
            <a:r>
              <a:rPr lang="en-US" dirty="0" smtClean="0"/>
              <a:t>Rudder – controls the yaw</a:t>
            </a:r>
            <a:endParaRPr lang="en-US" dirty="0"/>
          </a:p>
        </p:txBody>
      </p:sp>
    </p:spTree>
    <p:extLst>
      <p:ext uri="{BB962C8B-B14F-4D97-AF65-F5344CB8AC3E}">
        <p14:creationId xmlns:p14="http://schemas.microsoft.com/office/powerpoint/2010/main" val="11120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a:t>
            </a:r>
            <a:endParaRPr lang="en-PH" dirty="0"/>
          </a:p>
        </p:txBody>
      </p:sp>
      <p:sp>
        <p:nvSpPr>
          <p:cNvPr id="3" name="Content Placeholder 2"/>
          <p:cNvSpPr>
            <a:spLocks noGrp="1"/>
          </p:cNvSpPr>
          <p:nvPr>
            <p:ph idx="1"/>
          </p:nvPr>
        </p:nvSpPr>
        <p:spPr/>
        <p:txBody>
          <a:bodyPr>
            <a:normAutofit/>
          </a:bodyPr>
          <a:lstStyle/>
          <a:p>
            <a:pPr algn="just"/>
            <a:r>
              <a:rPr lang="en-PH" dirty="0" smtClean="0"/>
              <a:t>a </a:t>
            </a:r>
            <a:r>
              <a:rPr lang="en-PH" dirty="0"/>
              <a:t>modified version of the RGBDSLAM, an open-source graph-based SLAM system that uses </a:t>
            </a:r>
            <a:r>
              <a:rPr lang="en-PH" dirty="0" smtClean="0"/>
              <a:t>an RGB-D </a:t>
            </a:r>
            <a:r>
              <a:rPr lang="en-PH" dirty="0"/>
              <a:t>camera to create a colored 3D representation of the </a:t>
            </a:r>
            <a:r>
              <a:rPr lang="en-PH" dirty="0" smtClean="0"/>
              <a:t>environment</a:t>
            </a:r>
            <a:endParaRPr lang="en-PH" dirty="0"/>
          </a:p>
        </p:txBody>
      </p:sp>
      <p:pic>
        <p:nvPicPr>
          <p:cNvPr id="1026" name="Picture 2" descr="http://cfile24.uf.tistory.com/image/03634C455098672B2DFE4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732" y="2976111"/>
            <a:ext cx="4080782" cy="297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915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MULTI RGBDSLAM</a:t>
            </a:r>
          </a:p>
        </p:txBody>
      </p:sp>
      <p:sp>
        <p:nvSpPr>
          <p:cNvPr id="3" name="Content Placeholder 2"/>
          <p:cNvSpPr>
            <a:spLocks noGrp="1"/>
          </p:cNvSpPr>
          <p:nvPr>
            <p:ph idx="1"/>
          </p:nvPr>
        </p:nvSpPr>
        <p:spPr/>
        <p:txBody>
          <a:bodyPr/>
          <a:lstStyle/>
          <a:p>
            <a:pPr algn="just"/>
            <a:r>
              <a:rPr lang="en-PH" dirty="0"/>
              <a:t>u</a:t>
            </a:r>
            <a:r>
              <a:rPr lang="en-PH" dirty="0" smtClean="0"/>
              <a:t>ses </a:t>
            </a:r>
            <a:r>
              <a:rPr lang="en-PH" dirty="0"/>
              <a:t>the General (Hyper) Graph Optimization (g2o) library to store and optimize the graph of SLAM system</a:t>
            </a:r>
          </a:p>
          <a:p>
            <a:pPr algn="just"/>
            <a:r>
              <a:rPr lang="en-PH" dirty="0"/>
              <a:t>uses the Point Cloud Library (PCL) to visualize the RGB and depth images in 3D</a:t>
            </a:r>
          </a:p>
          <a:p>
            <a:endParaRPr lang="en-PH" dirty="0"/>
          </a:p>
        </p:txBody>
      </p:sp>
      <p:pic>
        <p:nvPicPr>
          <p:cNvPr id="4" name="Picture" descr="A description..."/>
          <p:cNvPicPr/>
          <p:nvPr/>
        </p:nvPicPr>
        <p:blipFill>
          <a:blip r:embed="rId2"/>
          <a:srcRect/>
          <a:stretch>
            <a:fillRect/>
          </a:stretch>
        </p:blipFill>
        <p:spPr bwMode="auto">
          <a:xfrm>
            <a:off x="1741107" y="3944116"/>
            <a:ext cx="4708525" cy="2107565"/>
          </a:xfrm>
          <a:prstGeom prst="rect">
            <a:avLst/>
          </a:prstGeom>
          <a:noFill/>
          <a:ln w="9525">
            <a:noFill/>
            <a:miter lim="800000"/>
            <a:headEnd/>
            <a:tailEnd/>
          </a:ln>
        </p:spPr>
      </p:pic>
      <p:pic>
        <p:nvPicPr>
          <p:cNvPr id="2050" name="Picture 2" descr="http://paradise.caltech.edu/~yli/software/pceditor/3dselect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5349" y="3629464"/>
            <a:ext cx="3041736" cy="242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146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a:t>
            </a:r>
            <a:endParaRPr lang="en-PH" dirty="0"/>
          </a:p>
        </p:txBody>
      </p:sp>
      <p:sp>
        <p:nvSpPr>
          <p:cNvPr id="3" name="Content Placeholder 2"/>
          <p:cNvSpPr>
            <a:spLocks noGrp="1"/>
          </p:cNvSpPr>
          <p:nvPr>
            <p:ph idx="1"/>
          </p:nvPr>
        </p:nvSpPr>
        <p:spPr/>
        <p:txBody>
          <a:bodyPr/>
          <a:lstStyle/>
          <a:p>
            <a:pPr algn="just"/>
            <a:r>
              <a:rPr lang="en-PH" dirty="0"/>
              <a:t>p</a:t>
            </a:r>
            <a:r>
              <a:rPr lang="en-PH" dirty="0" smtClean="0"/>
              <a:t>erforms </a:t>
            </a:r>
            <a:r>
              <a:rPr lang="en-PH" dirty="0"/>
              <a:t>loop closure, a technique performed when previous landmarks are recorded again after a period of time; the estimated trajectory from the span of time is adjusted to make the same landmark </a:t>
            </a:r>
            <a:r>
              <a:rPr lang="en-PH" dirty="0" smtClean="0"/>
              <a:t>be placed on the same coordinates.</a:t>
            </a:r>
            <a:endParaRPr lang="en-PH" dirty="0"/>
          </a:p>
        </p:txBody>
      </p:sp>
      <p:pic>
        <p:nvPicPr>
          <p:cNvPr id="4" name="Picture" descr="A description..."/>
          <p:cNvPicPr/>
          <p:nvPr/>
        </p:nvPicPr>
        <p:blipFill>
          <a:blip r:embed="rId2"/>
          <a:srcRect/>
          <a:stretch>
            <a:fillRect/>
          </a:stretch>
        </p:blipFill>
        <p:spPr bwMode="auto">
          <a:xfrm>
            <a:off x="4256087" y="3500755"/>
            <a:ext cx="3883025" cy="2574290"/>
          </a:xfrm>
          <a:prstGeom prst="rect">
            <a:avLst/>
          </a:prstGeom>
          <a:noFill/>
          <a:ln w="9525">
            <a:noFill/>
            <a:miter lim="800000"/>
            <a:headEnd/>
            <a:tailEnd/>
          </a:ln>
        </p:spPr>
      </p:pic>
    </p:spTree>
    <p:extLst>
      <p:ext uri="{BB962C8B-B14F-4D97-AF65-F5344CB8AC3E}">
        <p14:creationId xmlns:p14="http://schemas.microsoft.com/office/powerpoint/2010/main" val="24783316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a:t>
            </a:r>
            <a:endParaRPr lang="en-PH" dirty="0"/>
          </a:p>
        </p:txBody>
      </p:sp>
      <p:sp>
        <p:nvSpPr>
          <p:cNvPr id="3" name="Content Placeholder 2"/>
          <p:cNvSpPr>
            <a:spLocks noGrp="1"/>
          </p:cNvSpPr>
          <p:nvPr>
            <p:ph idx="1"/>
          </p:nvPr>
        </p:nvSpPr>
        <p:spPr/>
        <p:txBody>
          <a:bodyPr/>
          <a:lstStyle/>
          <a:p>
            <a:pPr algn="just"/>
            <a:r>
              <a:rPr lang="en-PH" dirty="0"/>
              <a:t>m</a:t>
            </a:r>
            <a:r>
              <a:rPr lang="en-PH" dirty="0" smtClean="0"/>
              <a:t>odifications were made such that the system can make use of  user adjustable number of cameras instead of just one while still being able to maintain the system’s ability to loop close.</a:t>
            </a:r>
          </a:p>
          <a:p>
            <a:endParaRPr lang="en-PH"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783" t="3303" r="21540" b="2385"/>
          <a:stretch/>
        </p:blipFill>
        <p:spPr>
          <a:xfrm>
            <a:off x="2199037" y="3306069"/>
            <a:ext cx="3659414" cy="2645274"/>
          </a:xfrm>
          <a:prstGeom prst="rect">
            <a:avLst/>
          </a:prstGeom>
        </p:spPr>
      </p:pic>
      <p:pic>
        <p:nvPicPr>
          <p:cNvPr id="5" name="Picture 4" descr="I:\Images\Untitled Folder 2\EMMETT2_1.png"/>
          <p:cNvPicPr/>
          <p:nvPr/>
        </p:nvPicPr>
        <p:blipFill rotWithShape="1">
          <a:blip r:embed="rId3" cstate="print">
            <a:extLst>
              <a:ext uri="{28A0092B-C50C-407E-A947-70E740481C1C}">
                <a14:useLocalDpi xmlns:a14="http://schemas.microsoft.com/office/drawing/2010/main" val="0"/>
              </a:ext>
            </a:extLst>
          </a:blip>
          <a:srcRect l="22967" t="15049" r="26512" b="18654"/>
          <a:stretch/>
        </p:blipFill>
        <p:spPr bwMode="auto">
          <a:xfrm>
            <a:off x="6371166" y="3306069"/>
            <a:ext cx="3730777" cy="264527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41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913795" y="2096064"/>
            <a:ext cx="10353762" cy="4249872"/>
          </a:xfrm>
        </p:spPr>
        <p:txBody>
          <a:bodyPr>
            <a:normAutofit/>
          </a:bodyPr>
          <a:lstStyle/>
          <a:p>
            <a:r>
              <a:rPr lang="en-US" dirty="0" smtClean="0"/>
              <a:t>Introduction</a:t>
            </a:r>
          </a:p>
          <a:p>
            <a:r>
              <a:rPr lang="en-US" dirty="0" smtClean="0"/>
              <a:t>Statement of the Problem</a:t>
            </a:r>
          </a:p>
          <a:p>
            <a:r>
              <a:rPr lang="en-GB" dirty="0" smtClean="0"/>
              <a:t>Scope and Delimitations</a:t>
            </a:r>
            <a:endParaRPr lang="en-US" dirty="0" smtClean="0"/>
          </a:p>
          <a:p>
            <a:r>
              <a:rPr lang="en-US" dirty="0" smtClean="0"/>
              <a:t>Hardware Interfaces for UAVs</a:t>
            </a:r>
          </a:p>
          <a:p>
            <a:r>
              <a:rPr lang="en-US" dirty="0" smtClean="0"/>
              <a:t>Minor Developments</a:t>
            </a:r>
          </a:p>
          <a:p>
            <a:r>
              <a:rPr lang="en-US" dirty="0" smtClean="0"/>
              <a:t>Major Developments</a:t>
            </a:r>
          </a:p>
          <a:p>
            <a:r>
              <a:rPr lang="en-US" dirty="0" smtClean="0"/>
              <a:t>Data and Results</a:t>
            </a:r>
          </a:p>
          <a:p>
            <a:r>
              <a:rPr lang="en-US" dirty="0" smtClean="0"/>
              <a:t>Concluding Remarks</a:t>
            </a:r>
            <a:endParaRPr lang="en-US" dirty="0"/>
          </a:p>
        </p:txBody>
      </p:sp>
    </p:spTree>
    <p:extLst>
      <p:ext uri="{BB962C8B-B14F-4D97-AF65-F5344CB8AC3E}">
        <p14:creationId xmlns:p14="http://schemas.microsoft.com/office/powerpoint/2010/main" val="2155242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Stack</a:t>
            </a:r>
            <a:endParaRPr lang="en-US" dirty="0"/>
          </a:p>
        </p:txBody>
      </p:sp>
      <p:pic>
        <p:nvPicPr>
          <p:cNvPr id="7" name="Content Placeholder 6"/>
          <p:cNvPicPr>
            <a:picLocks noGrp="1" noChangeAspect="1"/>
          </p:cNvPicPr>
          <p:nvPr>
            <p:ph idx="1"/>
          </p:nvPr>
        </p:nvPicPr>
        <p:blipFill>
          <a:blip r:embed="rId3"/>
          <a:stretch>
            <a:fillRect/>
          </a:stretch>
        </p:blipFill>
        <p:spPr>
          <a:xfrm>
            <a:off x="2322646" y="1670957"/>
            <a:ext cx="7145744" cy="4762500"/>
          </a:xfrm>
          <a:prstGeom prst="rect">
            <a:avLst/>
          </a:prstGeom>
        </p:spPr>
      </p:pic>
      <p:sp>
        <p:nvSpPr>
          <p:cNvPr id="5" name="Oval 4"/>
          <p:cNvSpPr/>
          <p:nvPr/>
        </p:nvSpPr>
        <p:spPr>
          <a:xfrm>
            <a:off x="5213345" y="2284265"/>
            <a:ext cx="1538514"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23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planner</a:t>
            </a:r>
            <a:endParaRPr lang="en-US" dirty="0"/>
          </a:p>
        </p:txBody>
      </p:sp>
      <p:pic>
        <p:nvPicPr>
          <p:cNvPr id="5" name="Picture 4"/>
          <p:cNvPicPr>
            <a:picLocks noChangeAspect="1"/>
          </p:cNvPicPr>
          <p:nvPr/>
        </p:nvPicPr>
        <p:blipFill>
          <a:blip r:embed="rId3"/>
          <a:stretch>
            <a:fillRect/>
          </a:stretch>
        </p:blipFill>
        <p:spPr>
          <a:xfrm>
            <a:off x="1053266" y="1272760"/>
            <a:ext cx="10074817" cy="2329632"/>
          </a:xfrm>
          <a:prstGeom prst="rect">
            <a:avLst/>
          </a:prstGeom>
        </p:spPr>
      </p:pic>
      <p:pic>
        <p:nvPicPr>
          <p:cNvPr id="4" name="Picture 3"/>
          <p:cNvPicPr>
            <a:picLocks noChangeAspect="1"/>
          </p:cNvPicPr>
          <p:nvPr/>
        </p:nvPicPr>
        <p:blipFill>
          <a:blip r:embed="rId4"/>
          <a:stretch>
            <a:fillRect/>
          </a:stretch>
        </p:blipFill>
        <p:spPr>
          <a:xfrm>
            <a:off x="6597651" y="3920705"/>
            <a:ext cx="1713594" cy="2718115"/>
          </a:xfrm>
          <a:prstGeom prst="rect">
            <a:avLst/>
          </a:prstGeom>
        </p:spPr>
      </p:pic>
      <p:pic>
        <p:nvPicPr>
          <p:cNvPr id="6" name="Picture 5"/>
          <p:cNvPicPr>
            <a:picLocks noChangeAspect="1"/>
          </p:cNvPicPr>
          <p:nvPr/>
        </p:nvPicPr>
        <p:blipFill>
          <a:blip r:embed="rId5"/>
          <a:stretch>
            <a:fillRect/>
          </a:stretch>
        </p:blipFill>
        <p:spPr>
          <a:xfrm>
            <a:off x="2592766" y="3941898"/>
            <a:ext cx="1645273" cy="2726109"/>
          </a:xfrm>
          <a:prstGeom prst="rect">
            <a:avLst/>
          </a:prstGeom>
        </p:spPr>
      </p:pic>
      <p:pic>
        <p:nvPicPr>
          <p:cNvPr id="3" name="Picture 2"/>
          <p:cNvPicPr>
            <a:picLocks noChangeAspect="1"/>
          </p:cNvPicPr>
          <p:nvPr/>
        </p:nvPicPr>
        <p:blipFill>
          <a:blip r:embed="rId6"/>
          <a:stretch>
            <a:fillRect/>
          </a:stretch>
        </p:blipFill>
        <p:spPr>
          <a:xfrm>
            <a:off x="8530396" y="3904377"/>
            <a:ext cx="1609652" cy="2747301"/>
          </a:xfrm>
          <a:prstGeom prst="rect">
            <a:avLst/>
          </a:prstGeom>
        </p:spPr>
      </p:pic>
      <p:pic>
        <p:nvPicPr>
          <p:cNvPr id="7" name="Picture 6"/>
          <p:cNvPicPr>
            <a:picLocks noChangeAspect="1"/>
          </p:cNvPicPr>
          <p:nvPr/>
        </p:nvPicPr>
        <p:blipFill>
          <a:blip r:embed="rId7"/>
          <a:stretch>
            <a:fillRect/>
          </a:stretch>
        </p:blipFill>
        <p:spPr>
          <a:xfrm>
            <a:off x="4416347" y="3911961"/>
            <a:ext cx="1623044" cy="2725260"/>
          </a:xfrm>
          <a:prstGeom prst="rect">
            <a:avLst/>
          </a:prstGeom>
        </p:spPr>
      </p:pic>
      <p:sp>
        <p:nvSpPr>
          <p:cNvPr id="11" name="TextBox 10"/>
          <p:cNvSpPr txBox="1"/>
          <p:nvPr/>
        </p:nvSpPr>
        <p:spPr>
          <a:xfrm>
            <a:off x="8607121" y="6475077"/>
            <a:ext cx="45719" cy="369332"/>
          </a:xfrm>
          <a:prstGeom prst="rect">
            <a:avLst/>
          </a:prstGeom>
          <a:noFill/>
        </p:spPr>
        <p:txBody>
          <a:bodyPr wrap="square" rtlCol="0">
            <a:spAutoFit/>
          </a:bodyPr>
          <a:lstStyle/>
          <a:p>
            <a:endParaRPr lang="en-PH" dirty="0"/>
          </a:p>
        </p:txBody>
      </p:sp>
      <p:sp>
        <p:nvSpPr>
          <p:cNvPr id="12" name="Oval 11"/>
          <p:cNvSpPr/>
          <p:nvPr/>
        </p:nvSpPr>
        <p:spPr>
          <a:xfrm>
            <a:off x="1053266" y="1649186"/>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Oval 12"/>
          <p:cNvSpPr/>
          <p:nvPr/>
        </p:nvSpPr>
        <p:spPr>
          <a:xfrm>
            <a:off x="3316056" y="1653972"/>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Oval 13"/>
          <p:cNvSpPr/>
          <p:nvPr/>
        </p:nvSpPr>
        <p:spPr>
          <a:xfrm>
            <a:off x="3316056" y="2787339"/>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Oval 14"/>
          <p:cNvSpPr/>
          <p:nvPr/>
        </p:nvSpPr>
        <p:spPr>
          <a:xfrm>
            <a:off x="962778" y="2748643"/>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445014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planner</a:t>
            </a:r>
            <a:endParaRPr lang="en-US" dirty="0"/>
          </a:p>
        </p:txBody>
      </p:sp>
      <p:pic>
        <p:nvPicPr>
          <p:cNvPr id="5" name="Picture 4"/>
          <p:cNvPicPr>
            <a:picLocks noChangeAspect="1"/>
          </p:cNvPicPr>
          <p:nvPr/>
        </p:nvPicPr>
        <p:blipFill>
          <a:blip r:embed="rId3"/>
          <a:stretch>
            <a:fillRect/>
          </a:stretch>
        </p:blipFill>
        <p:spPr>
          <a:xfrm>
            <a:off x="1053266" y="1272760"/>
            <a:ext cx="10074817" cy="2329632"/>
          </a:xfrm>
          <a:prstGeom prst="rect">
            <a:avLst/>
          </a:prstGeom>
        </p:spPr>
      </p:pic>
      <p:pic>
        <p:nvPicPr>
          <p:cNvPr id="8" name="Picture 7"/>
          <p:cNvPicPr>
            <a:picLocks noChangeAspect="1"/>
          </p:cNvPicPr>
          <p:nvPr/>
        </p:nvPicPr>
        <p:blipFill>
          <a:blip r:embed="rId4"/>
          <a:stretch>
            <a:fillRect/>
          </a:stretch>
        </p:blipFill>
        <p:spPr>
          <a:xfrm>
            <a:off x="3609299" y="3924033"/>
            <a:ext cx="1532890" cy="2604761"/>
          </a:xfrm>
          <a:prstGeom prst="rect">
            <a:avLst/>
          </a:prstGeom>
        </p:spPr>
      </p:pic>
      <p:pic>
        <p:nvPicPr>
          <p:cNvPr id="9" name="Picture 8"/>
          <p:cNvPicPr>
            <a:picLocks noChangeAspect="1"/>
          </p:cNvPicPr>
          <p:nvPr/>
        </p:nvPicPr>
        <p:blipFill>
          <a:blip r:embed="rId5"/>
          <a:stretch>
            <a:fillRect/>
          </a:stretch>
        </p:blipFill>
        <p:spPr>
          <a:xfrm>
            <a:off x="5583051" y="3921817"/>
            <a:ext cx="1557748" cy="2603997"/>
          </a:xfrm>
          <a:prstGeom prst="rect">
            <a:avLst/>
          </a:prstGeom>
        </p:spPr>
      </p:pic>
      <p:pic>
        <p:nvPicPr>
          <p:cNvPr id="10" name="Picture 9"/>
          <p:cNvPicPr>
            <a:picLocks noChangeAspect="1"/>
          </p:cNvPicPr>
          <p:nvPr/>
        </p:nvPicPr>
        <p:blipFill>
          <a:blip r:embed="rId6"/>
          <a:stretch>
            <a:fillRect/>
          </a:stretch>
        </p:blipFill>
        <p:spPr>
          <a:xfrm>
            <a:off x="7663312" y="3905493"/>
            <a:ext cx="1559708" cy="2658593"/>
          </a:xfrm>
          <a:prstGeom prst="rect">
            <a:avLst/>
          </a:prstGeom>
        </p:spPr>
      </p:pic>
      <p:sp>
        <p:nvSpPr>
          <p:cNvPr id="11" name="TextBox 10"/>
          <p:cNvSpPr txBox="1"/>
          <p:nvPr/>
        </p:nvSpPr>
        <p:spPr>
          <a:xfrm>
            <a:off x="4035118" y="6564086"/>
            <a:ext cx="45719" cy="369332"/>
          </a:xfrm>
          <a:prstGeom prst="rect">
            <a:avLst/>
          </a:prstGeom>
          <a:noFill/>
        </p:spPr>
        <p:txBody>
          <a:bodyPr wrap="square" rtlCol="0">
            <a:spAutoFit/>
          </a:bodyPr>
          <a:lstStyle/>
          <a:p>
            <a:endParaRPr lang="en-PH" dirty="0"/>
          </a:p>
        </p:txBody>
      </p:sp>
      <p:sp>
        <p:nvSpPr>
          <p:cNvPr id="22" name="Oval 21"/>
          <p:cNvSpPr/>
          <p:nvPr/>
        </p:nvSpPr>
        <p:spPr>
          <a:xfrm>
            <a:off x="5532506" y="2191778"/>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Oval 22"/>
          <p:cNvSpPr/>
          <p:nvPr/>
        </p:nvSpPr>
        <p:spPr>
          <a:xfrm>
            <a:off x="7481046" y="1658380"/>
            <a:ext cx="1955776"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Oval 23"/>
          <p:cNvSpPr/>
          <p:nvPr/>
        </p:nvSpPr>
        <p:spPr>
          <a:xfrm>
            <a:off x="7551807" y="2692525"/>
            <a:ext cx="1955776"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Oval 24"/>
          <p:cNvSpPr/>
          <p:nvPr/>
        </p:nvSpPr>
        <p:spPr>
          <a:xfrm>
            <a:off x="9355177" y="2681635"/>
            <a:ext cx="1955776"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Oval 25"/>
          <p:cNvSpPr/>
          <p:nvPr/>
        </p:nvSpPr>
        <p:spPr>
          <a:xfrm>
            <a:off x="9418599" y="1619367"/>
            <a:ext cx="1955776"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88143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xit" presetSubtype="0" fill="hold" grpId="1" nodeType="withEffect">
                                  <p:stCondLst>
                                    <p:cond delay="0"/>
                                  </p:stCondLst>
                                  <p:childTnLst>
                                    <p:animEffect transition="out" filter="fade">
                                      <p:cBhvr>
                                        <p:cTn id="17" dur="500"/>
                                        <p:tgtEl>
                                          <p:spTgt spid="22"/>
                                        </p:tgtEl>
                                      </p:cBhvr>
                                    </p:animEffect>
                                    <p:set>
                                      <p:cBhvr>
                                        <p:cTn id="18" dur="1" fill="hold">
                                          <p:stCondLst>
                                            <p:cond delay="499"/>
                                          </p:stCondLst>
                                        </p:cTn>
                                        <p:tgtEl>
                                          <p:spTgt spid="2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5" grpId="0" animBg="1"/>
      <p:bldP spid="2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Mission planner</a:t>
            </a:r>
          </a:p>
        </p:txBody>
      </p:sp>
      <p:sp>
        <p:nvSpPr>
          <p:cNvPr id="3" name="Content Placeholder 2"/>
          <p:cNvSpPr>
            <a:spLocks noGrp="1"/>
          </p:cNvSpPr>
          <p:nvPr>
            <p:ph idx="1"/>
          </p:nvPr>
        </p:nvSpPr>
        <p:spPr/>
        <p:txBody>
          <a:bodyPr/>
          <a:lstStyle/>
          <a:p>
            <a:r>
              <a:rPr lang="en-US" dirty="0" smtClean="0"/>
              <a:t>Given a set of candidate frontiers and two robot’s poses,  Hungarian </a:t>
            </a:r>
            <a:r>
              <a:rPr lang="en-US" dirty="0"/>
              <a:t>algorithm computes the optimal target </a:t>
            </a:r>
            <a:r>
              <a:rPr lang="en-US" dirty="0" smtClean="0"/>
              <a:t>assignments for each robot.</a:t>
            </a:r>
            <a:endParaRPr lang="en-US" dirty="0"/>
          </a:p>
          <a:p>
            <a:r>
              <a:rPr lang="en-US" dirty="0"/>
              <a:t>The cost matrix was derived from </a:t>
            </a:r>
            <a:r>
              <a:rPr lang="en-US" dirty="0" err="1"/>
              <a:t>Dijkstra’s</a:t>
            </a:r>
            <a:r>
              <a:rPr lang="en-US" dirty="0"/>
              <a:t> </a:t>
            </a:r>
            <a:r>
              <a:rPr lang="en-US" dirty="0" smtClean="0"/>
              <a:t>algorithm which effectively </a:t>
            </a:r>
            <a:r>
              <a:rPr lang="en-US" dirty="0"/>
              <a:t>filters unreachable targets from each robots</a:t>
            </a:r>
            <a:r>
              <a:rPr lang="en-US" dirty="0" smtClean="0"/>
              <a:t>.</a:t>
            </a:r>
            <a:endParaRPr lang="en-US" dirty="0"/>
          </a:p>
        </p:txBody>
      </p:sp>
    </p:spTree>
    <p:extLst>
      <p:ext uri="{BB962C8B-B14F-4D97-AF65-F5344CB8AC3E}">
        <p14:creationId xmlns:p14="http://schemas.microsoft.com/office/powerpoint/2010/main" val="368101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Stack</a:t>
            </a:r>
            <a:endParaRPr lang="en-US" dirty="0"/>
          </a:p>
        </p:txBody>
      </p:sp>
      <p:pic>
        <p:nvPicPr>
          <p:cNvPr id="7" name="Content Placeholder 6"/>
          <p:cNvPicPr>
            <a:picLocks noGrp="1" noChangeAspect="1"/>
          </p:cNvPicPr>
          <p:nvPr>
            <p:ph idx="1"/>
          </p:nvPr>
        </p:nvPicPr>
        <p:blipFill>
          <a:blip r:embed="rId3"/>
          <a:stretch>
            <a:fillRect/>
          </a:stretch>
        </p:blipFill>
        <p:spPr>
          <a:xfrm>
            <a:off x="2322646" y="1670957"/>
            <a:ext cx="7145744" cy="4762500"/>
          </a:xfrm>
          <a:prstGeom prst="rect">
            <a:avLst/>
          </a:prstGeom>
        </p:spPr>
      </p:pic>
      <p:sp>
        <p:nvSpPr>
          <p:cNvPr id="6" name="Oval 5"/>
          <p:cNvSpPr/>
          <p:nvPr/>
        </p:nvSpPr>
        <p:spPr>
          <a:xfrm>
            <a:off x="3515173" y="3575089"/>
            <a:ext cx="1538514"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348259" y="5004273"/>
            <a:ext cx="1538514"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24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and Local Planner</a:t>
            </a:r>
            <a:endParaRPr lang="en-US" dirty="0"/>
          </a:p>
        </p:txBody>
      </p:sp>
      <p:sp>
        <p:nvSpPr>
          <p:cNvPr id="3" name="Content Placeholder 2"/>
          <p:cNvSpPr>
            <a:spLocks noGrp="1"/>
          </p:cNvSpPr>
          <p:nvPr>
            <p:ph idx="1"/>
          </p:nvPr>
        </p:nvSpPr>
        <p:spPr/>
        <p:txBody>
          <a:bodyPr/>
          <a:lstStyle/>
          <a:p>
            <a:r>
              <a:rPr lang="en-US" dirty="0" smtClean="0"/>
              <a:t>The global planner takes in the inflated map, current pose and goal in creating a collision-free path using </a:t>
            </a:r>
            <a:r>
              <a:rPr lang="en-US" dirty="0" err="1" smtClean="0"/>
              <a:t>Dijkstra’s</a:t>
            </a:r>
            <a:r>
              <a:rPr lang="en-US" dirty="0" smtClean="0"/>
              <a:t> algorithm.</a:t>
            </a:r>
          </a:p>
          <a:p>
            <a:r>
              <a:rPr lang="en-US" dirty="0" smtClean="0"/>
              <a:t>The global planner only forwards valid path to the local planner.</a:t>
            </a:r>
          </a:p>
          <a:p>
            <a:r>
              <a:rPr lang="en-GB" dirty="0" smtClean="0">
                <a:effectLst/>
              </a:rPr>
              <a:t>The local planner receives an array of points that represent the path and converts them into yaw and pitch commands. </a:t>
            </a:r>
            <a:r>
              <a:rPr lang="en-US" dirty="0" smtClean="0"/>
              <a:t>	</a:t>
            </a:r>
            <a:endParaRPr lang="en-US" dirty="0"/>
          </a:p>
        </p:txBody>
      </p:sp>
    </p:spTree>
    <p:extLst>
      <p:ext uri="{BB962C8B-B14F-4D97-AF65-F5344CB8AC3E}">
        <p14:creationId xmlns:p14="http://schemas.microsoft.com/office/powerpoint/2010/main" val="35006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371" y="2548128"/>
            <a:ext cx="10353761" cy="1326321"/>
          </a:xfrm>
        </p:spPr>
        <p:txBody>
          <a:bodyPr/>
          <a:lstStyle/>
          <a:p>
            <a:r>
              <a:rPr lang="en-GB" dirty="0" smtClean="0"/>
              <a:t>Data and Results</a:t>
            </a:r>
            <a:endParaRPr lang="en-US" dirty="0"/>
          </a:p>
        </p:txBody>
      </p:sp>
    </p:spTree>
    <p:extLst>
      <p:ext uri="{BB962C8B-B14F-4D97-AF65-F5344CB8AC3E}">
        <p14:creationId xmlns:p14="http://schemas.microsoft.com/office/powerpoint/2010/main" val="2111725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a:t> </a:t>
            </a:r>
            <a:r>
              <a:rPr lang="en-US" dirty="0" smtClean="0"/>
              <a:t>control</a:t>
            </a:r>
            <a:endParaRPr lang="en-US" dirty="0"/>
          </a:p>
        </p:txBody>
      </p:sp>
      <p:pic>
        <p:nvPicPr>
          <p:cNvPr id="18" name="Picture 17" descr="C:\Users\JuanRaphael\AppData\Local\Microsoft\Windows\INetCache\Content.Word\-500 -25 0 (2).jpg"/>
          <p:cNvPicPr/>
          <p:nvPr/>
        </p:nvPicPr>
        <p:blipFill>
          <a:blip r:embed="rId2">
            <a:extLst>
              <a:ext uri="{28A0092B-C50C-407E-A947-70E740481C1C}">
                <a14:useLocalDpi xmlns:a14="http://schemas.microsoft.com/office/drawing/2010/main" val="0"/>
              </a:ext>
            </a:extLst>
          </a:blip>
          <a:srcRect/>
          <a:stretch>
            <a:fillRect/>
          </a:stretch>
        </p:blipFill>
        <p:spPr bwMode="auto">
          <a:xfrm>
            <a:off x="912763" y="1935921"/>
            <a:ext cx="6697619" cy="4542152"/>
          </a:xfrm>
          <a:prstGeom prst="rect">
            <a:avLst/>
          </a:prstGeom>
          <a:noFill/>
          <a:ln>
            <a:noFill/>
          </a:ln>
        </p:spPr>
      </p:pic>
      <p:pic>
        <p:nvPicPr>
          <p:cNvPr id="22" name="Picture 21" descr="20141029_04142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9166" y="2051831"/>
            <a:ext cx="3628390" cy="2040890"/>
          </a:xfrm>
          <a:prstGeom prst="rect">
            <a:avLst/>
          </a:prstGeom>
          <a:noFill/>
          <a:ln>
            <a:noFill/>
          </a:ln>
        </p:spPr>
      </p:pic>
      <p:pic>
        <p:nvPicPr>
          <p:cNvPr id="23" name="Picture 22" descr="20141029_04140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1396" y="4324726"/>
            <a:ext cx="3566160" cy="2011680"/>
          </a:xfrm>
          <a:prstGeom prst="rect">
            <a:avLst/>
          </a:prstGeom>
          <a:noFill/>
          <a:ln>
            <a:noFill/>
          </a:ln>
        </p:spPr>
      </p:pic>
    </p:spTree>
    <p:extLst>
      <p:ext uri="{BB962C8B-B14F-4D97-AF65-F5344CB8AC3E}">
        <p14:creationId xmlns:p14="http://schemas.microsoft.com/office/powerpoint/2010/main" val="88897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a:t> </a:t>
            </a:r>
            <a:r>
              <a:rPr lang="en-US" dirty="0" smtClean="0"/>
              <a:t>control</a:t>
            </a:r>
            <a:endParaRPr lang="en-US" dirty="0"/>
          </a:p>
        </p:txBody>
      </p:sp>
      <p:pic>
        <p:nvPicPr>
          <p:cNvPr id="5" name="Picture 4" descr="C:\Users\JuanRaphael\AppData\Local\Microsoft\Windows\INetCache\Content.Word\plot_yaw1"/>
          <p:cNvPicPr/>
          <p:nvPr/>
        </p:nvPicPr>
        <p:blipFill>
          <a:blip r:embed="rId2">
            <a:extLst>
              <a:ext uri="{28A0092B-C50C-407E-A947-70E740481C1C}">
                <a14:useLocalDpi xmlns:a14="http://schemas.microsoft.com/office/drawing/2010/main" val="0"/>
              </a:ext>
            </a:extLst>
          </a:blip>
          <a:srcRect/>
          <a:stretch>
            <a:fillRect/>
          </a:stretch>
        </p:blipFill>
        <p:spPr bwMode="auto">
          <a:xfrm>
            <a:off x="2179320" y="1668780"/>
            <a:ext cx="7589520" cy="4869180"/>
          </a:xfrm>
          <a:prstGeom prst="rect">
            <a:avLst/>
          </a:prstGeom>
          <a:noFill/>
          <a:ln>
            <a:noFill/>
          </a:ln>
        </p:spPr>
      </p:pic>
    </p:spTree>
    <p:extLst>
      <p:ext uri="{BB962C8B-B14F-4D97-AF65-F5344CB8AC3E}">
        <p14:creationId xmlns:p14="http://schemas.microsoft.com/office/powerpoint/2010/main" val="5716562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35" y="2484120"/>
            <a:ext cx="10353761" cy="1326321"/>
          </a:xfrm>
        </p:spPr>
        <p:txBody>
          <a:bodyPr/>
          <a:lstStyle/>
          <a:p>
            <a:r>
              <a:rPr lang="en-US" dirty="0" smtClean="0"/>
              <a:t>System Test</a:t>
            </a:r>
            <a:endParaRPr lang="en-US" dirty="0"/>
          </a:p>
        </p:txBody>
      </p:sp>
    </p:spTree>
    <p:extLst>
      <p:ext uri="{BB962C8B-B14F-4D97-AF65-F5344CB8AC3E}">
        <p14:creationId xmlns:p14="http://schemas.microsoft.com/office/powerpoint/2010/main" val="13586050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371" y="2548128"/>
            <a:ext cx="10353761" cy="1326321"/>
          </a:xfrm>
        </p:spPr>
        <p:txBody>
          <a:bodyPr/>
          <a:lstStyle/>
          <a:p>
            <a:r>
              <a:rPr lang="en-GB" dirty="0" smtClean="0"/>
              <a:t>Introduction</a:t>
            </a:r>
            <a:endParaRPr lang="en-US" dirty="0"/>
          </a:p>
        </p:txBody>
      </p:sp>
    </p:spTree>
    <p:extLst>
      <p:ext uri="{BB962C8B-B14F-4D97-AF65-F5344CB8AC3E}">
        <p14:creationId xmlns:p14="http://schemas.microsoft.com/office/powerpoint/2010/main" val="42005501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098" y="4353834"/>
            <a:ext cx="2698680" cy="2229305"/>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1336" y="4353832"/>
            <a:ext cx="2698683" cy="2229307"/>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05318" y="4353834"/>
            <a:ext cx="2715478" cy="2243181"/>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4589" y="1798832"/>
            <a:ext cx="2919319" cy="2411569"/>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3059" y="1798833"/>
            <a:ext cx="2919321" cy="2411570"/>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99829" y="1798831"/>
            <a:ext cx="2919319" cy="2411569"/>
          </a:xfrm>
          <a:prstGeom prst="rect">
            <a:avLst/>
          </a:prstGeom>
        </p:spPr>
      </p:pic>
      <p:sp>
        <p:nvSpPr>
          <p:cNvPr id="36" name="Title 1"/>
          <p:cNvSpPr>
            <a:spLocks noGrp="1"/>
          </p:cNvSpPr>
          <p:nvPr>
            <p:ph type="title"/>
          </p:nvPr>
        </p:nvSpPr>
        <p:spPr>
          <a:xfrm>
            <a:off x="913795" y="609600"/>
            <a:ext cx="10353761" cy="1326321"/>
          </a:xfrm>
        </p:spPr>
        <p:txBody>
          <a:bodyPr/>
          <a:lstStyle/>
          <a:p>
            <a:r>
              <a:rPr lang="en-US" dirty="0" smtClean="0"/>
              <a:t>Condo</a:t>
            </a:r>
            <a:endParaRPr lang="en-US" dirty="0"/>
          </a:p>
        </p:txBody>
      </p:sp>
      <p:pic>
        <p:nvPicPr>
          <p:cNvPr id="2" name="Picture 1"/>
          <p:cNvPicPr>
            <a:picLocks noChangeAspect="1"/>
          </p:cNvPicPr>
          <p:nvPr/>
        </p:nvPicPr>
        <p:blipFill rotWithShape="1">
          <a:blip r:embed="rId8" cstate="print">
            <a:extLst>
              <a:ext uri="{28A0092B-C50C-407E-A947-70E740481C1C}">
                <a14:useLocalDpi xmlns:a14="http://schemas.microsoft.com/office/drawing/2010/main" val="0"/>
              </a:ext>
            </a:extLst>
          </a:blip>
          <a:srcRect l="31182" t="16034" r="47932" b="22700"/>
          <a:stretch/>
        </p:blipFill>
        <p:spPr>
          <a:xfrm>
            <a:off x="9206596" y="1798831"/>
            <a:ext cx="2191817" cy="4821998"/>
          </a:xfrm>
          <a:prstGeom prst="rect">
            <a:avLst/>
          </a:prstGeom>
        </p:spPr>
      </p:pic>
    </p:spTree>
    <p:extLst>
      <p:ext uri="{BB962C8B-B14F-4D97-AF65-F5344CB8AC3E}">
        <p14:creationId xmlns:p14="http://schemas.microsoft.com/office/powerpoint/2010/main" val="1639906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Velasco room v407</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6469" y="2018475"/>
            <a:ext cx="3563388" cy="2672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492" y="2018475"/>
            <a:ext cx="3563388" cy="267254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8980" y="2018475"/>
            <a:ext cx="3563389" cy="2672542"/>
          </a:xfrm>
          <a:prstGeom prst="rect">
            <a:avLst/>
          </a:prstGeom>
        </p:spPr>
      </p:pic>
    </p:spTree>
    <p:extLst>
      <p:ext uri="{BB962C8B-B14F-4D97-AF65-F5344CB8AC3E}">
        <p14:creationId xmlns:p14="http://schemas.microsoft.com/office/powerpoint/2010/main" val="3680484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Miguel 2</a:t>
            </a:r>
            <a:r>
              <a:rPr lang="en-US" baseline="30000" dirty="0" smtClean="0"/>
              <a:t>nD</a:t>
            </a:r>
            <a:r>
              <a:rPr lang="en-US" dirty="0" smtClean="0"/>
              <a:t> floor Room</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6280" y="2216595"/>
            <a:ext cx="4462864" cy="24984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4595" y="2216595"/>
            <a:ext cx="4538260" cy="246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94042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Miguel 2</a:t>
            </a:r>
            <a:r>
              <a:rPr lang="en-US" baseline="30000" dirty="0" smtClean="0"/>
              <a:t>nD</a:t>
            </a:r>
            <a:r>
              <a:rPr lang="en-US" dirty="0" smtClean="0"/>
              <a:t> floor Hallway</a:t>
            </a:r>
            <a:endParaRPr lang="en-US" dirty="0"/>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7423" y="1691461"/>
            <a:ext cx="4039865" cy="2219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7423" y="4111269"/>
            <a:ext cx="4007497" cy="2289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E:\Dropbox\DLSU College Files\14th Term\Forum_Journal\migue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61317" y="2145893"/>
            <a:ext cx="6275554" cy="352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9228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System Test</a:t>
            </a:r>
            <a:endParaRPr lang="en-US" dirty="0"/>
          </a:p>
        </p:txBody>
      </p:sp>
      <p:grpSp>
        <p:nvGrpSpPr>
          <p:cNvPr id="16" name="Group 15"/>
          <p:cNvGrpSpPr/>
          <p:nvPr/>
        </p:nvGrpSpPr>
        <p:grpSpPr>
          <a:xfrm>
            <a:off x="206518" y="2167510"/>
            <a:ext cx="9400656" cy="4174235"/>
            <a:chOff x="1600833" y="1449325"/>
            <a:chExt cx="8154132" cy="3114640"/>
          </a:xfrm>
        </p:grpSpPr>
        <p:grpSp>
          <p:nvGrpSpPr>
            <p:cNvPr id="4" name="Group 3"/>
            <p:cNvGrpSpPr/>
            <p:nvPr/>
          </p:nvGrpSpPr>
          <p:grpSpPr>
            <a:xfrm>
              <a:off x="1600833" y="1449325"/>
              <a:ext cx="4411028" cy="3052097"/>
              <a:chOff x="0" y="0"/>
              <a:chExt cx="3419475" cy="2324100"/>
            </a:xfrm>
          </p:grpSpPr>
          <p:pic>
            <p:nvPicPr>
              <p:cNvPr id="10" name="Picture 9"/>
              <p:cNvPicPr>
                <a:picLocks noChangeAspect="1"/>
              </p:cNvPicPr>
              <p:nvPr/>
            </p:nvPicPr>
            <p:blipFill rotWithShape="1">
              <a:blip r:embed="rId2"/>
              <a:srcRect l="21497" t="14328" r="65652" b="53208"/>
              <a:stretch/>
            </p:blipFill>
            <p:spPr>
              <a:xfrm>
                <a:off x="0" y="19050"/>
                <a:ext cx="971550" cy="1543050"/>
              </a:xfrm>
              <a:prstGeom prst="rect">
                <a:avLst/>
              </a:prstGeom>
            </p:spPr>
          </p:pic>
          <p:pic>
            <p:nvPicPr>
              <p:cNvPr id="11" name="Picture 10"/>
              <p:cNvPicPr>
                <a:picLocks noChangeAspect="1"/>
              </p:cNvPicPr>
              <p:nvPr/>
            </p:nvPicPr>
            <p:blipFill rotWithShape="1">
              <a:blip r:embed="rId2"/>
              <a:srcRect l="87971" t="78174" r="1002" b="14715"/>
              <a:stretch/>
            </p:blipFill>
            <p:spPr bwMode="auto">
              <a:xfrm>
                <a:off x="66675" y="1990725"/>
                <a:ext cx="838200" cy="333375"/>
              </a:xfrm>
              <a:prstGeom prst="rect">
                <a:avLst/>
              </a:prstGeom>
              <a:ln>
                <a:noFill/>
              </a:ln>
              <a:extLst>
                <a:ext uri="{53640926-AAD7-44D8-BBD7-CCE9431645EC}">
                  <a14:shadowObscured xmlns:a14="http://schemas.microsoft.com/office/drawing/2010/main"/>
                </a:ext>
              </a:extLst>
            </p:spPr>
          </p:pic>
          <p:pic>
            <p:nvPicPr>
              <p:cNvPr id="12" name="Picture 11"/>
              <p:cNvPicPr>
                <a:picLocks noChangeAspect="1"/>
              </p:cNvPicPr>
              <p:nvPr/>
            </p:nvPicPr>
            <p:blipFill rotWithShape="1">
              <a:blip r:embed="rId3"/>
              <a:srcRect l="19314" t="14216" r="65420" b="44676"/>
              <a:stretch/>
            </p:blipFill>
            <p:spPr>
              <a:xfrm>
                <a:off x="1009650" y="19050"/>
                <a:ext cx="1162050" cy="1952625"/>
              </a:xfrm>
              <a:prstGeom prst="rect">
                <a:avLst/>
              </a:prstGeom>
            </p:spPr>
          </p:pic>
          <p:pic>
            <p:nvPicPr>
              <p:cNvPr id="13" name="Picture 12"/>
              <p:cNvPicPr>
                <a:picLocks noChangeAspect="1"/>
              </p:cNvPicPr>
              <p:nvPr/>
            </p:nvPicPr>
            <p:blipFill rotWithShape="1">
              <a:blip r:embed="rId3"/>
              <a:srcRect l="87817" t="77833" r="1130" b="15231"/>
              <a:stretch/>
            </p:blipFill>
            <p:spPr bwMode="auto">
              <a:xfrm>
                <a:off x="1247775" y="1990725"/>
                <a:ext cx="838200" cy="333375"/>
              </a:xfrm>
              <a:prstGeom prst="rect">
                <a:avLst/>
              </a:prstGeom>
              <a:ln>
                <a:noFill/>
              </a:ln>
              <a:extLst>
                <a:ext uri="{53640926-AAD7-44D8-BBD7-CCE9431645EC}">
                  <a14:shadowObscured xmlns:a14="http://schemas.microsoft.com/office/drawing/2010/main"/>
                </a:ext>
              </a:extLst>
            </p:spPr>
          </p:pic>
          <p:pic>
            <p:nvPicPr>
              <p:cNvPr id="14" name="Picture 13"/>
              <p:cNvPicPr>
                <a:picLocks noChangeAspect="1"/>
              </p:cNvPicPr>
              <p:nvPr/>
            </p:nvPicPr>
            <p:blipFill rotWithShape="1">
              <a:blip r:embed="rId4"/>
              <a:srcRect l="19131" t="14458" r="64831" b="44603"/>
              <a:stretch/>
            </p:blipFill>
            <p:spPr>
              <a:xfrm>
                <a:off x="2200275" y="0"/>
                <a:ext cx="1219200" cy="1943100"/>
              </a:xfrm>
              <a:prstGeom prst="rect">
                <a:avLst/>
              </a:prstGeom>
            </p:spPr>
          </p:pic>
          <p:pic>
            <p:nvPicPr>
              <p:cNvPr id="15" name="Picture 14"/>
              <p:cNvPicPr>
                <a:picLocks noChangeAspect="1"/>
              </p:cNvPicPr>
              <p:nvPr/>
            </p:nvPicPr>
            <p:blipFill rotWithShape="1">
              <a:blip r:embed="rId4"/>
              <a:srcRect l="87522" t="77906" r="1123" b="14264"/>
              <a:stretch/>
            </p:blipFill>
            <p:spPr bwMode="auto">
              <a:xfrm>
                <a:off x="2486025" y="1952625"/>
                <a:ext cx="866775" cy="371475"/>
              </a:xfrm>
              <a:prstGeom prst="rect">
                <a:avLst/>
              </a:prstGeom>
              <a:ln>
                <a:noFill/>
              </a:ln>
              <a:extLst>
                <a:ext uri="{53640926-AAD7-44D8-BBD7-CCE9431645EC}">
                  <a14:shadowObscured xmlns:a14="http://schemas.microsoft.com/office/drawing/2010/main"/>
                </a:ext>
              </a:extLst>
            </p:spPr>
          </p:pic>
        </p:grpSp>
        <p:grpSp>
          <p:nvGrpSpPr>
            <p:cNvPr id="5" name="Group 4"/>
            <p:cNvGrpSpPr/>
            <p:nvPr/>
          </p:nvGrpSpPr>
          <p:grpSpPr>
            <a:xfrm>
              <a:off x="6179452" y="1474342"/>
              <a:ext cx="3575513" cy="3089623"/>
              <a:chOff x="0" y="0"/>
              <a:chExt cx="2771775" cy="2352675"/>
            </a:xfrm>
          </p:grpSpPr>
          <p:pic>
            <p:nvPicPr>
              <p:cNvPr id="6" name="Picture 5"/>
              <p:cNvPicPr>
                <a:picLocks noChangeAspect="1"/>
              </p:cNvPicPr>
              <p:nvPr/>
            </p:nvPicPr>
            <p:blipFill rotWithShape="1">
              <a:blip r:embed="rId5"/>
              <a:srcRect l="19452" t="14357" r="64679" b="44930"/>
              <a:stretch/>
            </p:blipFill>
            <p:spPr>
              <a:xfrm>
                <a:off x="0" y="0"/>
                <a:ext cx="1200150" cy="1933575"/>
              </a:xfrm>
              <a:prstGeom prst="rect">
                <a:avLst/>
              </a:prstGeom>
            </p:spPr>
          </p:pic>
          <p:pic>
            <p:nvPicPr>
              <p:cNvPr id="7" name="Picture 6"/>
              <p:cNvPicPr>
                <a:picLocks noChangeAspect="1"/>
              </p:cNvPicPr>
              <p:nvPr/>
            </p:nvPicPr>
            <p:blipFill rotWithShape="1">
              <a:blip r:embed="rId5"/>
              <a:srcRect l="87958" t="77744" r="1233" b="14323"/>
              <a:stretch/>
            </p:blipFill>
            <p:spPr bwMode="auto">
              <a:xfrm>
                <a:off x="304800" y="1981200"/>
                <a:ext cx="819150" cy="371475"/>
              </a:xfrm>
              <a:prstGeom prst="rect">
                <a:avLst/>
              </a:prstGeom>
              <a:ln>
                <a:noFill/>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6"/>
              <a:srcRect l="15120" t="17265" r="65073" b="45479"/>
              <a:stretch/>
            </p:blipFill>
            <p:spPr>
              <a:xfrm>
                <a:off x="1266825" y="0"/>
                <a:ext cx="1504950" cy="1762125"/>
              </a:xfrm>
              <a:prstGeom prst="rect">
                <a:avLst/>
              </a:prstGeom>
            </p:spPr>
          </p:pic>
          <p:pic>
            <p:nvPicPr>
              <p:cNvPr id="9" name="Picture 8"/>
              <p:cNvPicPr>
                <a:picLocks noChangeAspect="1"/>
              </p:cNvPicPr>
              <p:nvPr/>
            </p:nvPicPr>
            <p:blipFill rotWithShape="1">
              <a:blip r:embed="rId6"/>
              <a:srcRect l="87734" t="80087" r="1502" b="14039"/>
              <a:stretch/>
            </p:blipFill>
            <p:spPr bwMode="auto">
              <a:xfrm>
                <a:off x="1381125" y="1981200"/>
                <a:ext cx="819150" cy="276225"/>
              </a:xfrm>
              <a:prstGeom prst="rect">
                <a:avLst/>
              </a:prstGeom>
              <a:ln>
                <a:noFill/>
              </a:ln>
              <a:extLst>
                <a:ext uri="{53640926-AAD7-44D8-BBD7-CCE9431645EC}">
                  <a14:shadowObscured xmlns:a14="http://schemas.microsoft.com/office/drawing/2010/main"/>
                </a:ext>
              </a:extLst>
            </p:spPr>
          </p:pic>
        </p:grpSp>
      </p:grpSp>
      <p:sp>
        <p:nvSpPr>
          <p:cNvPr id="17" name="Content Placeholder 4"/>
          <p:cNvSpPr txBox="1">
            <a:spLocks/>
          </p:cNvSpPr>
          <p:nvPr/>
        </p:nvSpPr>
        <p:spPr>
          <a:xfrm>
            <a:off x="612813" y="1645930"/>
            <a:ext cx="10353762" cy="5806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Condominium – Single Mode</a:t>
            </a:r>
            <a:endParaRPr lang="en-US" dirty="0"/>
          </a:p>
        </p:txBody>
      </p:sp>
      <p:pic>
        <p:nvPicPr>
          <p:cNvPr id="18" name="Picture 17"/>
          <p:cNvPicPr>
            <a:picLocks noChangeAspect="1"/>
          </p:cNvPicPr>
          <p:nvPr/>
        </p:nvPicPr>
        <p:blipFill rotWithShape="1">
          <a:blip r:embed="rId7" cstate="print">
            <a:extLst>
              <a:ext uri="{28A0092B-C50C-407E-A947-70E740481C1C}">
                <a14:useLocalDpi xmlns:a14="http://schemas.microsoft.com/office/drawing/2010/main" val="0"/>
              </a:ext>
            </a:extLst>
          </a:blip>
          <a:srcRect l="31182" t="16034" r="47932" b="22700"/>
          <a:stretch/>
        </p:blipFill>
        <p:spPr>
          <a:xfrm>
            <a:off x="9748912" y="1466438"/>
            <a:ext cx="2191817" cy="4821998"/>
          </a:xfrm>
          <a:prstGeom prst="rect">
            <a:avLst/>
          </a:prstGeom>
        </p:spPr>
      </p:pic>
    </p:spTree>
    <p:extLst>
      <p:ext uri="{BB962C8B-B14F-4D97-AF65-F5344CB8AC3E}">
        <p14:creationId xmlns:p14="http://schemas.microsoft.com/office/powerpoint/2010/main" val="392899889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Overall System Test</a:t>
            </a:r>
            <a:endParaRPr lang="en-US" dirty="0"/>
          </a:p>
        </p:txBody>
      </p:sp>
      <p:sp>
        <p:nvSpPr>
          <p:cNvPr id="17" name="Content Placeholder 4"/>
          <p:cNvSpPr txBox="1">
            <a:spLocks/>
          </p:cNvSpPr>
          <p:nvPr/>
        </p:nvSpPr>
        <p:spPr>
          <a:xfrm>
            <a:off x="612813" y="1645930"/>
            <a:ext cx="10353762" cy="5806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Condominium – Single Mode</a:t>
            </a:r>
            <a:endParaRPr lang="en-US" dirty="0"/>
          </a:p>
        </p:txBody>
      </p:sp>
      <p:pic>
        <p:nvPicPr>
          <p:cNvPr id="18" name="Picture 17"/>
          <p:cNvPicPr/>
          <p:nvPr/>
        </p:nvPicPr>
        <p:blipFill>
          <a:blip r:embed="rId2"/>
          <a:stretch>
            <a:fillRect/>
          </a:stretch>
        </p:blipFill>
        <p:spPr>
          <a:xfrm>
            <a:off x="3290334" y="2254077"/>
            <a:ext cx="5212080" cy="3831499"/>
          </a:xfrm>
          <a:prstGeom prst="rect">
            <a:avLst/>
          </a:prstGeom>
        </p:spPr>
      </p:pic>
    </p:spTree>
    <p:extLst>
      <p:ext uri="{BB962C8B-B14F-4D97-AF65-F5344CB8AC3E}">
        <p14:creationId xmlns:p14="http://schemas.microsoft.com/office/powerpoint/2010/main" val="24211780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System Test</a:t>
            </a:r>
          </a:p>
        </p:txBody>
      </p:sp>
      <p:sp>
        <p:nvSpPr>
          <p:cNvPr id="17" name="Content Placeholder 4"/>
          <p:cNvSpPr txBox="1">
            <a:spLocks/>
          </p:cNvSpPr>
          <p:nvPr/>
        </p:nvSpPr>
        <p:spPr>
          <a:xfrm>
            <a:off x="612813" y="1645930"/>
            <a:ext cx="10353762" cy="5806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Miguel 2</a:t>
            </a:r>
            <a:r>
              <a:rPr lang="en-US" baseline="30000" dirty="0" smtClean="0"/>
              <a:t>nd</a:t>
            </a:r>
            <a:r>
              <a:rPr lang="en-US" dirty="0" smtClean="0"/>
              <a:t> Floor Hallway – Co-op Mode</a:t>
            </a:r>
            <a:endParaRPr lang="en-US" dirty="0"/>
          </a:p>
        </p:txBody>
      </p:sp>
      <p:grpSp>
        <p:nvGrpSpPr>
          <p:cNvPr id="19" name="Group 18"/>
          <p:cNvGrpSpPr/>
          <p:nvPr/>
        </p:nvGrpSpPr>
        <p:grpSpPr>
          <a:xfrm>
            <a:off x="485012" y="2226564"/>
            <a:ext cx="2510299" cy="2066217"/>
            <a:chOff x="0" y="0"/>
            <a:chExt cx="2047875" cy="1685925"/>
          </a:xfrm>
        </p:grpSpPr>
        <p:pic>
          <p:nvPicPr>
            <p:cNvPr id="32" name="Picture 3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47875" cy="1190625"/>
            </a:xfrm>
            <a:prstGeom prst="rect">
              <a:avLst/>
            </a:prstGeom>
          </p:spPr>
        </p:pic>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 y="1190625"/>
              <a:ext cx="838200" cy="495300"/>
            </a:xfrm>
            <a:prstGeom prst="rect">
              <a:avLst/>
            </a:prstGeom>
          </p:spPr>
        </p:pic>
        <p:pic>
          <p:nvPicPr>
            <p:cNvPr id="34" name="Picture 33"/>
            <p:cNvPicPr>
              <a:picLocks noChangeAspect="1"/>
            </p:cNvPicPr>
            <p:nvPr/>
          </p:nvPicPr>
          <p:blipFill rotWithShape="1">
            <a:blip r:embed="rId4">
              <a:extLst>
                <a:ext uri="{28A0092B-C50C-407E-A947-70E740481C1C}">
                  <a14:useLocalDpi xmlns:a14="http://schemas.microsoft.com/office/drawing/2010/main" val="0"/>
                </a:ext>
              </a:extLst>
            </a:blip>
            <a:srcRect t="7273"/>
            <a:stretch/>
          </p:blipFill>
          <p:spPr bwMode="auto">
            <a:xfrm>
              <a:off x="1181100" y="1200150"/>
              <a:ext cx="847725" cy="485775"/>
            </a:xfrm>
            <a:prstGeom prst="rect">
              <a:avLst/>
            </a:prstGeom>
            <a:ln>
              <a:noFill/>
            </a:ln>
            <a:extLst>
              <a:ext uri="{53640926-AAD7-44D8-BBD7-CCE9431645EC}">
                <a14:shadowObscured xmlns:a14="http://schemas.microsoft.com/office/drawing/2010/main"/>
              </a:ext>
            </a:extLst>
          </p:spPr>
        </p:pic>
      </p:grpSp>
      <p:grpSp>
        <p:nvGrpSpPr>
          <p:cNvPr id="20" name="Group 19"/>
          <p:cNvGrpSpPr/>
          <p:nvPr/>
        </p:nvGrpSpPr>
        <p:grpSpPr>
          <a:xfrm>
            <a:off x="3183447" y="2226564"/>
            <a:ext cx="2933055" cy="2076553"/>
            <a:chOff x="0" y="0"/>
            <a:chExt cx="2486025" cy="1761830"/>
          </a:xfrm>
        </p:grpSpPr>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0"/>
              <a:ext cx="2486025" cy="1238250"/>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926" y="1247480"/>
              <a:ext cx="847725" cy="514350"/>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1575" y="1238250"/>
              <a:ext cx="1200150" cy="495300"/>
            </a:xfrm>
            <a:prstGeom prst="rect">
              <a:avLst/>
            </a:prstGeom>
          </p:spPr>
        </p:pic>
      </p:grpSp>
      <p:grpSp>
        <p:nvGrpSpPr>
          <p:cNvPr id="21" name="Group 20"/>
          <p:cNvGrpSpPr/>
          <p:nvPr/>
        </p:nvGrpSpPr>
        <p:grpSpPr>
          <a:xfrm>
            <a:off x="6277662" y="1561809"/>
            <a:ext cx="2506475" cy="2750619"/>
            <a:chOff x="0" y="0"/>
            <a:chExt cx="2552700" cy="2800350"/>
          </a:xfrm>
        </p:grpSpPr>
        <p:pic>
          <p:nvPicPr>
            <p:cNvPr id="26" name="Picture 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2552700" cy="2266950"/>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075" y="2266950"/>
              <a:ext cx="1009650" cy="428625"/>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90650" y="2266950"/>
              <a:ext cx="857250" cy="533400"/>
            </a:xfrm>
            <a:prstGeom prst="rect">
              <a:avLst/>
            </a:prstGeom>
          </p:spPr>
        </p:pic>
      </p:grpSp>
      <p:grpSp>
        <p:nvGrpSpPr>
          <p:cNvPr id="22" name="Group 21"/>
          <p:cNvGrpSpPr/>
          <p:nvPr/>
        </p:nvGrpSpPr>
        <p:grpSpPr>
          <a:xfrm>
            <a:off x="9006414" y="1561809"/>
            <a:ext cx="2546988" cy="2707976"/>
            <a:chOff x="0" y="0"/>
            <a:chExt cx="2038350" cy="1933575"/>
          </a:xfrm>
        </p:grpSpPr>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0"/>
              <a:ext cx="2038350" cy="1543050"/>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1543050"/>
              <a:ext cx="914400" cy="371475"/>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76325" y="1543050"/>
              <a:ext cx="962025" cy="390525"/>
            </a:xfrm>
            <a:prstGeom prst="rect">
              <a:avLst/>
            </a:prstGeom>
          </p:spPr>
        </p:pic>
      </p:grpSp>
      <p:pic>
        <p:nvPicPr>
          <p:cNvPr id="35" name="Picture 2" descr="E:\Dropbox\DLSU College Files\14th Term\Forum_Journal\miguel.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23998"/>
          <a:stretch/>
        </p:blipFill>
        <p:spPr bwMode="auto">
          <a:xfrm>
            <a:off x="3436648" y="4426515"/>
            <a:ext cx="5090002" cy="2176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4884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System Test</a:t>
            </a:r>
          </a:p>
        </p:txBody>
      </p:sp>
      <p:sp>
        <p:nvSpPr>
          <p:cNvPr id="17" name="Content Placeholder 4"/>
          <p:cNvSpPr txBox="1">
            <a:spLocks/>
          </p:cNvSpPr>
          <p:nvPr/>
        </p:nvSpPr>
        <p:spPr>
          <a:xfrm>
            <a:off x="612813" y="1645930"/>
            <a:ext cx="10353762" cy="5806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Miguel 2</a:t>
            </a:r>
            <a:r>
              <a:rPr lang="en-US" baseline="30000" dirty="0" smtClean="0"/>
              <a:t>nd</a:t>
            </a:r>
            <a:r>
              <a:rPr lang="en-US" dirty="0" smtClean="0"/>
              <a:t> Floor Hallway  – Co-op Mode</a:t>
            </a:r>
            <a:endParaRPr lang="en-US" dirty="0"/>
          </a:p>
        </p:txBody>
      </p:sp>
      <p:pic>
        <p:nvPicPr>
          <p:cNvPr id="35" name="Picture 34"/>
          <p:cNvPicPr/>
          <p:nvPr/>
        </p:nvPicPr>
        <p:blipFill>
          <a:blip r:embed="rId2"/>
          <a:stretch>
            <a:fillRect/>
          </a:stretch>
        </p:blipFill>
        <p:spPr>
          <a:xfrm>
            <a:off x="2365374" y="2226564"/>
            <a:ext cx="7098665" cy="4080144"/>
          </a:xfrm>
          <a:prstGeom prst="rect">
            <a:avLst/>
          </a:prstGeom>
        </p:spPr>
      </p:pic>
    </p:spTree>
    <p:extLst>
      <p:ext uri="{BB962C8B-B14F-4D97-AF65-F5344CB8AC3E}">
        <p14:creationId xmlns:p14="http://schemas.microsoft.com/office/powerpoint/2010/main" val="14219495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4275" y="2514600"/>
            <a:ext cx="10353761" cy="1326321"/>
          </a:xfrm>
        </p:spPr>
        <p:txBody>
          <a:bodyPr/>
          <a:lstStyle/>
          <a:p>
            <a:r>
              <a:rPr lang="en-US" dirty="0" smtClean="0"/>
              <a:t>More maps</a:t>
            </a:r>
            <a:endParaRPr lang="en-US" dirty="0"/>
          </a:p>
        </p:txBody>
      </p:sp>
    </p:spTree>
    <p:extLst>
      <p:ext uri="{BB962C8B-B14F-4D97-AF65-F5344CB8AC3E}">
        <p14:creationId xmlns:p14="http://schemas.microsoft.com/office/powerpoint/2010/main" val="7097808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a:t>
            </a:r>
            <a:endParaRPr lang="en-US" dirty="0"/>
          </a:p>
        </p:txBody>
      </p:sp>
      <p:pic>
        <p:nvPicPr>
          <p:cNvPr id="3" name="Picture 2"/>
          <p:cNvPicPr/>
          <p:nvPr/>
        </p:nvPicPr>
        <p:blipFill>
          <a:blip r:embed="rId2"/>
          <a:stretch>
            <a:fillRect/>
          </a:stretch>
        </p:blipFill>
        <p:spPr>
          <a:xfrm>
            <a:off x="1403470" y="2456223"/>
            <a:ext cx="2802769" cy="4011832"/>
          </a:xfrm>
          <a:prstGeom prst="rect">
            <a:avLst/>
          </a:prstGeom>
        </p:spPr>
      </p:pic>
      <p:pic>
        <p:nvPicPr>
          <p:cNvPr id="4" name="Picture 3"/>
          <p:cNvPicPr/>
          <p:nvPr/>
        </p:nvPicPr>
        <p:blipFill>
          <a:blip r:embed="rId3"/>
          <a:stretch>
            <a:fillRect/>
          </a:stretch>
        </p:blipFill>
        <p:spPr>
          <a:xfrm>
            <a:off x="5789693" y="2456222"/>
            <a:ext cx="5081993" cy="3228297"/>
          </a:xfrm>
          <a:prstGeom prst="rect">
            <a:avLst/>
          </a:prstGeom>
        </p:spPr>
      </p:pic>
      <p:sp>
        <p:nvSpPr>
          <p:cNvPr id="8" name="Content Placeholder 4"/>
          <p:cNvSpPr txBox="1">
            <a:spLocks/>
          </p:cNvSpPr>
          <p:nvPr/>
        </p:nvSpPr>
        <p:spPr>
          <a:xfrm>
            <a:off x="612813" y="1645930"/>
            <a:ext cx="10353762" cy="5806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Velasco Room</a:t>
            </a:r>
            <a:endParaRPr lang="en-US" dirty="0"/>
          </a:p>
        </p:txBody>
      </p:sp>
    </p:spTree>
    <p:extLst>
      <p:ext uri="{BB962C8B-B14F-4D97-AF65-F5344CB8AC3E}">
        <p14:creationId xmlns:p14="http://schemas.microsoft.com/office/powerpoint/2010/main" val="40340050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There have been several researches that further advances the autonomous capabilities of mobile robots.</a:t>
            </a:r>
            <a:endParaRPr lang="en-US" dirty="0" smtClean="0"/>
          </a:p>
          <a:p>
            <a:r>
              <a:rPr lang="en-US" dirty="0" smtClean="0"/>
              <a:t>SLAM gives </a:t>
            </a:r>
            <a:r>
              <a:rPr lang="en-US" dirty="0"/>
              <a:t>the robots the ability to perceive the world and where they are in the world. </a:t>
            </a:r>
            <a:endParaRPr lang="en-US" dirty="0" smtClean="0"/>
          </a:p>
          <a:p>
            <a:r>
              <a:rPr lang="en-US" dirty="0" smtClean="0"/>
              <a:t>The PARADOX: a robot cannot localize without having a map and it cannot create a map without knowing its location. </a:t>
            </a:r>
          </a:p>
          <a:p>
            <a:r>
              <a:rPr lang="en-US" dirty="0" smtClean="0"/>
              <a:t>In this study, co-operating autonomous exploration of robots is concerned. </a:t>
            </a:r>
            <a:endParaRPr lang="en-US" dirty="0"/>
          </a:p>
        </p:txBody>
      </p:sp>
    </p:spTree>
    <p:extLst>
      <p:ext uri="{BB962C8B-B14F-4D97-AF65-F5344CB8AC3E}">
        <p14:creationId xmlns:p14="http://schemas.microsoft.com/office/powerpoint/2010/main" val="60697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a:t>
            </a:r>
            <a:endParaRPr lang="en-US" dirty="0"/>
          </a:p>
        </p:txBody>
      </p:sp>
      <p:sp>
        <p:nvSpPr>
          <p:cNvPr id="8" name="Content Placeholder 4"/>
          <p:cNvSpPr txBox="1">
            <a:spLocks/>
          </p:cNvSpPr>
          <p:nvPr/>
        </p:nvSpPr>
        <p:spPr>
          <a:xfrm>
            <a:off x="612813" y="1645930"/>
            <a:ext cx="10353762" cy="5806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Living and Dining Room in a house</a:t>
            </a:r>
            <a:endParaRPr lang="en-US" dirty="0"/>
          </a:p>
        </p:txBody>
      </p:sp>
      <p:pic>
        <p:nvPicPr>
          <p:cNvPr id="6" name="Picture 5"/>
          <p:cNvPicPr/>
          <p:nvPr/>
        </p:nvPicPr>
        <p:blipFill>
          <a:blip r:embed="rId2"/>
          <a:stretch>
            <a:fillRect/>
          </a:stretch>
        </p:blipFill>
        <p:spPr>
          <a:xfrm>
            <a:off x="1145856" y="2226564"/>
            <a:ext cx="3395663" cy="4189547"/>
          </a:xfrm>
          <a:prstGeom prst="rect">
            <a:avLst/>
          </a:prstGeom>
        </p:spPr>
      </p:pic>
      <p:pic>
        <p:nvPicPr>
          <p:cNvPr id="7" name="Picture 6"/>
          <p:cNvPicPr/>
          <p:nvPr/>
        </p:nvPicPr>
        <p:blipFill>
          <a:blip r:embed="rId3"/>
          <a:stretch>
            <a:fillRect/>
          </a:stretch>
        </p:blipFill>
        <p:spPr>
          <a:xfrm>
            <a:off x="5789694" y="2518973"/>
            <a:ext cx="4575176" cy="3604725"/>
          </a:xfrm>
          <a:prstGeom prst="rect">
            <a:avLst/>
          </a:prstGeom>
        </p:spPr>
      </p:pic>
    </p:spTree>
    <p:extLst>
      <p:ext uri="{BB962C8B-B14F-4D97-AF65-F5344CB8AC3E}">
        <p14:creationId xmlns:p14="http://schemas.microsoft.com/office/powerpoint/2010/main" val="19043642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Co-op Mode</a:t>
            </a:r>
            <a:endParaRPr lang="en-US" dirty="0"/>
          </a:p>
        </p:txBody>
      </p:sp>
      <p:sp>
        <p:nvSpPr>
          <p:cNvPr id="8" name="Content Placeholder 4"/>
          <p:cNvSpPr txBox="1">
            <a:spLocks/>
          </p:cNvSpPr>
          <p:nvPr/>
        </p:nvSpPr>
        <p:spPr>
          <a:xfrm>
            <a:off x="612813" y="1645930"/>
            <a:ext cx="10353762" cy="5806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Miguel 2</a:t>
            </a:r>
            <a:r>
              <a:rPr lang="en-US" baseline="30000" dirty="0" smtClean="0"/>
              <a:t>nd</a:t>
            </a:r>
            <a:r>
              <a:rPr lang="en-US" dirty="0" smtClean="0"/>
              <a:t> Floor Room and Hallway</a:t>
            </a:r>
            <a:endParaRPr lang="en-US" dirty="0"/>
          </a:p>
        </p:txBody>
      </p:sp>
      <p:pic>
        <p:nvPicPr>
          <p:cNvPr id="6" name="Picture 5"/>
          <p:cNvPicPr/>
          <p:nvPr/>
        </p:nvPicPr>
        <p:blipFill>
          <a:blip r:embed="rId2"/>
          <a:stretch>
            <a:fillRect/>
          </a:stretch>
        </p:blipFill>
        <p:spPr>
          <a:xfrm>
            <a:off x="1700530" y="2226564"/>
            <a:ext cx="2516464" cy="4503692"/>
          </a:xfrm>
          <a:prstGeom prst="rect">
            <a:avLst/>
          </a:prstGeom>
        </p:spPr>
      </p:pic>
      <p:pic>
        <p:nvPicPr>
          <p:cNvPr id="7" name="Picture 6"/>
          <p:cNvPicPr/>
          <p:nvPr/>
        </p:nvPicPr>
        <p:blipFill>
          <a:blip r:embed="rId3"/>
          <a:stretch>
            <a:fillRect/>
          </a:stretch>
        </p:blipFill>
        <p:spPr>
          <a:xfrm>
            <a:off x="5517832" y="2641917"/>
            <a:ext cx="4708208" cy="3329215"/>
          </a:xfrm>
          <a:prstGeom prst="rect">
            <a:avLst/>
          </a:prstGeom>
        </p:spPr>
      </p:pic>
    </p:spTree>
    <p:extLst>
      <p:ext uri="{BB962C8B-B14F-4D97-AF65-F5344CB8AC3E}">
        <p14:creationId xmlns:p14="http://schemas.microsoft.com/office/powerpoint/2010/main" val="38733357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Co-op Mode</a:t>
            </a:r>
            <a:endParaRPr lang="en-US" dirty="0"/>
          </a:p>
        </p:txBody>
      </p:sp>
      <p:sp>
        <p:nvSpPr>
          <p:cNvPr id="8" name="Content Placeholder 4"/>
          <p:cNvSpPr txBox="1">
            <a:spLocks/>
          </p:cNvSpPr>
          <p:nvPr/>
        </p:nvSpPr>
        <p:spPr>
          <a:xfrm>
            <a:off x="612813" y="1645930"/>
            <a:ext cx="10353762" cy="580634"/>
          </a:xfrm>
          <a:prstGeom prst="rect">
            <a:avLst/>
          </a:prstGeom>
        </p:spPr>
        <p:txBody>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Miguel 2</a:t>
            </a:r>
            <a:r>
              <a:rPr lang="en-US" baseline="30000" dirty="0" smtClean="0"/>
              <a:t>nd</a:t>
            </a:r>
            <a:r>
              <a:rPr lang="en-US" dirty="0" smtClean="0"/>
              <a:t> Floor room only</a:t>
            </a:r>
            <a:endParaRPr lang="en-US" dirty="0"/>
          </a:p>
        </p:txBody>
      </p:sp>
      <p:pic>
        <p:nvPicPr>
          <p:cNvPr id="9" name="Picture 8"/>
          <p:cNvPicPr/>
          <p:nvPr/>
        </p:nvPicPr>
        <p:blipFill>
          <a:blip r:embed="rId2"/>
          <a:stretch>
            <a:fillRect/>
          </a:stretch>
        </p:blipFill>
        <p:spPr>
          <a:xfrm>
            <a:off x="1325880" y="2518973"/>
            <a:ext cx="3881534" cy="3094830"/>
          </a:xfrm>
          <a:prstGeom prst="rect">
            <a:avLst/>
          </a:prstGeom>
        </p:spPr>
      </p:pic>
      <p:pic>
        <p:nvPicPr>
          <p:cNvPr id="10" name="Picture 9"/>
          <p:cNvPicPr/>
          <p:nvPr/>
        </p:nvPicPr>
        <p:blipFill>
          <a:blip r:embed="rId3"/>
          <a:stretch>
            <a:fillRect/>
          </a:stretch>
        </p:blipFill>
        <p:spPr>
          <a:xfrm>
            <a:off x="6089649" y="2574290"/>
            <a:ext cx="4575077" cy="3039513"/>
          </a:xfrm>
          <a:prstGeom prst="rect">
            <a:avLst/>
          </a:prstGeom>
        </p:spPr>
      </p:pic>
    </p:spTree>
    <p:extLst>
      <p:ext uri="{BB962C8B-B14F-4D97-AF65-F5344CB8AC3E}">
        <p14:creationId xmlns:p14="http://schemas.microsoft.com/office/powerpoint/2010/main" val="406526152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and </a:t>
            </a:r>
            <a:br>
              <a:rPr lang="en-US" dirty="0" smtClean="0"/>
            </a:br>
            <a:r>
              <a:rPr lang="en-US" dirty="0" smtClean="0"/>
              <a:t>Recommendations</a:t>
            </a:r>
            <a:endParaRPr lang="en-US" dirty="0"/>
          </a:p>
        </p:txBody>
      </p:sp>
      <p:sp>
        <p:nvSpPr>
          <p:cNvPr id="3" name="Content Placeholder 2"/>
          <p:cNvSpPr>
            <a:spLocks noGrp="1"/>
          </p:cNvSpPr>
          <p:nvPr>
            <p:ph idx="1"/>
          </p:nvPr>
        </p:nvSpPr>
        <p:spPr/>
        <p:txBody>
          <a:bodyPr/>
          <a:lstStyle/>
          <a:p>
            <a:r>
              <a:rPr lang="en-US" dirty="0" smtClean="0"/>
              <a:t>Multi Robot SLAM</a:t>
            </a:r>
          </a:p>
          <a:p>
            <a:pPr lvl="1"/>
            <a:r>
              <a:rPr lang="en-US" dirty="0" smtClean="0"/>
              <a:t>Sufficient in indoor environments with features and depth data of 3 meters.</a:t>
            </a:r>
            <a:endParaRPr lang="en-US" dirty="0"/>
          </a:p>
          <a:p>
            <a:pPr lvl="1"/>
            <a:r>
              <a:rPr lang="en-US" dirty="0" err="1"/>
              <a:t>M</a:t>
            </a:r>
            <a:r>
              <a:rPr lang="en-US" dirty="0" err="1" smtClean="0"/>
              <a:t>onoSLAM</a:t>
            </a:r>
            <a:r>
              <a:rPr lang="en-US" dirty="0" smtClean="0"/>
              <a:t> could be used to increase versatility in larger environments.</a:t>
            </a:r>
          </a:p>
          <a:p>
            <a:pPr lvl="1"/>
            <a:r>
              <a:rPr lang="en-US" dirty="0" err="1"/>
              <a:t>M</a:t>
            </a:r>
            <a:r>
              <a:rPr lang="en-US" dirty="0" err="1" smtClean="0"/>
              <a:t>onoSLAM</a:t>
            </a:r>
            <a:r>
              <a:rPr lang="en-US" dirty="0" smtClean="0"/>
              <a:t> makes use of an RGB </a:t>
            </a:r>
            <a:r>
              <a:rPr lang="en-US" dirty="0" smtClean="0"/>
              <a:t>camera and </a:t>
            </a:r>
            <a:r>
              <a:rPr lang="en-US" dirty="0" smtClean="0"/>
              <a:t>an IMU.</a:t>
            </a:r>
          </a:p>
        </p:txBody>
      </p:sp>
    </p:spTree>
    <p:extLst>
      <p:ext uri="{BB962C8B-B14F-4D97-AF65-F5344CB8AC3E}">
        <p14:creationId xmlns:p14="http://schemas.microsoft.com/office/powerpoint/2010/main" val="9524796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a:t>
            </a:r>
            <a:br>
              <a:rPr lang="en-US" dirty="0"/>
            </a:br>
            <a:r>
              <a:rPr lang="en-US" dirty="0"/>
              <a:t>Recommendations</a:t>
            </a:r>
          </a:p>
        </p:txBody>
      </p:sp>
      <p:sp>
        <p:nvSpPr>
          <p:cNvPr id="3" name="Content Placeholder 2"/>
          <p:cNvSpPr>
            <a:spLocks noGrp="1"/>
          </p:cNvSpPr>
          <p:nvPr>
            <p:ph idx="1"/>
          </p:nvPr>
        </p:nvSpPr>
        <p:spPr/>
        <p:txBody>
          <a:bodyPr/>
          <a:lstStyle/>
          <a:p>
            <a:r>
              <a:rPr lang="en-US" dirty="0" smtClean="0"/>
              <a:t>Control</a:t>
            </a:r>
          </a:p>
          <a:p>
            <a:pPr lvl="1"/>
            <a:r>
              <a:rPr lang="en-US" dirty="0" smtClean="0"/>
              <a:t>Control of </a:t>
            </a:r>
            <a:r>
              <a:rPr lang="en-US" dirty="0" err="1" smtClean="0"/>
              <a:t>Quadrotor</a:t>
            </a:r>
            <a:r>
              <a:rPr lang="en-US" dirty="0" smtClean="0"/>
              <a:t> was achieved successfully.</a:t>
            </a:r>
          </a:p>
          <a:p>
            <a:pPr lvl="2"/>
            <a:r>
              <a:rPr lang="en-US" dirty="0" smtClean="0"/>
              <a:t>Maintainable height.</a:t>
            </a:r>
          </a:p>
          <a:p>
            <a:pPr lvl="2"/>
            <a:r>
              <a:rPr lang="en-US" dirty="0" smtClean="0"/>
              <a:t>Yaws to the goal angle.</a:t>
            </a:r>
          </a:p>
          <a:p>
            <a:pPr lvl="2"/>
            <a:r>
              <a:rPr lang="en-US" dirty="0" smtClean="0"/>
              <a:t>Pitches forward towards the goal.</a:t>
            </a:r>
          </a:p>
          <a:p>
            <a:pPr lvl="1"/>
            <a:r>
              <a:rPr lang="en-US" dirty="0" smtClean="0"/>
              <a:t>Unexpected drifting due to the flight controller.</a:t>
            </a:r>
          </a:p>
          <a:p>
            <a:pPr lvl="1"/>
            <a:r>
              <a:rPr lang="en-US" dirty="0" smtClean="0"/>
              <a:t>Position control for roll and pitch is recommended for autonomous navigation.</a:t>
            </a:r>
          </a:p>
        </p:txBody>
      </p:sp>
    </p:spTree>
    <p:extLst>
      <p:ext uri="{BB962C8B-B14F-4D97-AF65-F5344CB8AC3E}">
        <p14:creationId xmlns:p14="http://schemas.microsoft.com/office/powerpoint/2010/main" val="3955609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a:t>
            </a:r>
            <a:br>
              <a:rPr lang="en-US" dirty="0"/>
            </a:br>
            <a:r>
              <a:rPr lang="en-US" dirty="0"/>
              <a:t>Recommendations</a:t>
            </a:r>
          </a:p>
        </p:txBody>
      </p:sp>
      <p:sp>
        <p:nvSpPr>
          <p:cNvPr id="3" name="Content Placeholder 2"/>
          <p:cNvSpPr>
            <a:spLocks noGrp="1"/>
          </p:cNvSpPr>
          <p:nvPr>
            <p:ph idx="1"/>
          </p:nvPr>
        </p:nvSpPr>
        <p:spPr>
          <a:xfrm>
            <a:off x="913795" y="2096064"/>
            <a:ext cx="10353762" cy="4370050"/>
          </a:xfrm>
        </p:spPr>
        <p:txBody>
          <a:bodyPr>
            <a:normAutofit/>
          </a:bodyPr>
          <a:lstStyle/>
          <a:p>
            <a:r>
              <a:rPr lang="en-US" dirty="0" smtClean="0"/>
              <a:t>Autonomous Exploration</a:t>
            </a:r>
          </a:p>
          <a:p>
            <a:pPr lvl="1"/>
            <a:r>
              <a:rPr lang="en-US" dirty="0"/>
              <a:t>The navigation stack integrated in our system enables our robots to autonomously explore uncharted territories until </a:t>
            </a:r>
            <a:r>
              <a:rPr lang="en-US" dirty="0" smtClean="0"/>
              <a:t>all reachable frontiers are exhausted.</a:t>
            </a:r>
          </a:p>
          <a:p>
            <a:pPr lvl="1"/>
            <a:r>
              <a:rPr lang="en-US" dirty="0" smtClean="0"/>
              <a:t>Currently</a:t>
            </a:r>
            <a:r>
              <a:rPr lang="en-US" dirty="0"/>
              <a:t>, the navigation stack commands the robot to navigate to the frontier targets without considering to scan known areas for loop closures which results to completed map with no loop closures. </a:t>
            </a:r>
            <a:endParaRPr lang="en-US" dirty="0" smtClean="0"/>
          </a:p>
          <a:p>
            <a:pPr lvl="1"/>
            <a:r>
              <a:rPr lang="en-US" dirty="0" smtClean="0"/>
              <a:t>Improvements </a:t>
            </a:r>
            <a:r>
              <a:rPr lang="en-US" dirty="0"/>
              <a:t>in the navigation stack such as considering loop closures promises a more accurate map. </a:t>
            </a:r>
            <a:endParaRPr lang="en-US" dirty="0" smtClean="0"/>
          </a:p>
          <a:p>
            <a:pPr lvl="1"/>
            <a:r>
              <a:rPr lang="en-US" dirty="0" smtClean="0"/>
              <a:t>Even </a:t>
            </a:r>
            <a:r>
              <a:rPr lang="en-US" dirty="0"/>
              <a:t>though our 2D exploration algorithm is capable of enabling the robots to operate fully autonomously, it limits the robot to create a complete 3D map. It is recommended to implement 3D navigation to overcome such limitations especially since the robots are flying.</a:t>
            </a:r>
          </a:p>
          <a:p>
            <a:pPr lvl="1"/>
            <a:endParaRPr lang="en-US" dirty="0" smtClean="0"/>
          </a:p>
          <a:p>
            <a:pPr lvl="1"/>
            <a:endParaRPr lang="en-US" dirty="0"/>
          </a:p>
        </p:txBody>
      </p:sp>
    </p:spTree>
    <p:extLst>
      <p:ext uri="{BB962C8B-B14F-4D97-AF65-F5344CB8AC3E}">
        <p14:creationId xmlns:p14="http://schemas.microsoft.com/office/powerpoint/2010/main" val="2678459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for listening!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730678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 </a:t>
            </a:r>
            <a:r>
              <a:rPr lang="en-US" dirty="0"/>
              <a:t>present a modified open-source RGB-D SLAM that aims to address the problem of multi-robot SLAM. </a:t>
            </a:r>
            <a:endParaRPr lang="en-US" dirty="0" smtClean="0"/>
          </a:p>
          <a:p>
            <a:r>
              <a:rPr lang="en-US" dirty="0" smtClean="0"/>
              <a:t>The </a:t>
            </a:r>
            <a:r>
              <a:rPr lang="en-US" dirty="0"/>
              <a:t>modified RGB-D SLAM system was tested with </a:t>
            </a:r>
            <a:r>
              <a:rPr lang="en-US" dirty="0" err="1"/>
              <a:t>quadrotors</a:t>
            </a:r>
            <a:r>
              <a:rPr lang="en-US" dirty="0"/>
              <a:t> which are equipped with RGB-D cameras as the only sensor for solving the SLAM problem. </a:t>
            </a:r>
            <a:endParaRPr lang="en-US" dirty="0" smtClean="0"/>
          </a:p>
          <a:p>
            <a:r>
              <a:rPr lang="en-US" dirty="0" smtClean="0"/>
              <a:t>Two </a:t>
            </a:r>
            <a:r>
              <a:rPr lang="en-US" dirty="0" err="1"/>
              <a:t>quadrotors</a:t>
            </a:r>
            <a:r>
              <a:rPr lang="en-US" dirty="0"/>
              <a:t> are tasked to autonomously explore an unknown indoor environment using a 2D navigation stack while still producing a 3D map using RGB-D SLAM. </a:t>
            </a:r>
            <a:endParaRPr lang="en-US" dirty="0" smtClean="0"/>
          </a:p>
          <a:p>
            <a:r>
              <a:rPr lang="en-US" dirty="0" smtClean="0"/>
              <a:t>We </a:t>
            </a:r>
            <a:r>
              <a:rPr lang="en-US" dirty="0"/>
              <a:t>would also describe the implementation of a control interface where the RPYT channels of a commercially available flight controller can be controlled to achieve autonomous flight control. </a:t>
            </a:r>
            <a:endParaRPr lang="en-US" dirty="0" smtClean="0"/>
          </a:p>
          <a:p>
            <a:r>
              <a:rPr lang="en-US" dirty="0" smtClean="0"/>
              <a:t>Height and </a:t>
            </a:r>
            <a:r>
              <a:rPr lang="en-US" dirty="0"/>
              <a:t>yaw position control were also implemented. </a:t>
            </a:r>
          </a:p>
        </p:txBody>
      </p:sp>
    </p:spTree>
    <p:extLst>
      <p:ext uri="{BB962C8B-B14F-4D97-AF65-F5344CB8AC3E}">
        <p14:creationId xmlns:p14="http://schemas.microsoft.com/office/powerpoint/2010/main" val="310645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of the Problem</a:t>
            </a:r>
            <a:endParaRPr lang="en-US" dirty="0"/>
          </a:p>
        </p:txBody>
      </p:sp>
      <p:sp>
        <p:nvSpPr>
          <p:cNvPr id="3" name="Content Placeholder 2"/>
          <p:cNvSpPr>
            <a:spLocks noGrp="1"/>
          </p:cNvSpPr>
          <p:nvPr>
            <p:ph idx="1"/>
          </p:nvPr>
        </p:nvSpPr>
        <p:spPr/>
        <p:txBody>
          <a:bodyPr>
            <a:normAutofit fontScale="92500" lnSpcReduction="20000"/>
          </a:bodyPr>
          <a:lstStyle/>
          <a:p>
            <a:r>
              <a:rPr lang="en-US" dirty="0">
                <a:effectLst/>
              </a:rPr>
              <a:t>Recent developments in autonomous mapping have major limitations that greatly </a:t>
            </a:r>
            <a:r>
              <a:rPr lang="en-US" dirty="0" smtClean="0">
                <a:effectLst/>
              </a:rPr>
              <a:t>decrease </a:t>
            </a:r>
            <a:r>
              <a:rPr lang="en-US" dirty="0">
                <a:effectLst/>
              </a:rPr>
              <a:t>their productivity. Certain mapping robots have successfully and individually mapped its surrounding environment at a rather slow pace and minimal area due to the restrictions of their system, such is its battery </a:t>
            </a:r>
            <a:r>
              <a:rPr lang="en-US" dirty="0" smtClean="0">
                <a:effectLst/>
              </a:rPr>
              <a:t>life. One recently existing autonomous mapping system which made use of a </a:t>
            </a:r>
            <a:r>
              <a:rPr lang="en-US" dirty="0" err="1" smtClean="0">
                <a:effectLst/>
              </a:rPr>
              <a:t>quadrotor</a:t>
            </a:r>
            <a:r>
              <a:rPr lang="en-US" dirty="0" smtClean="0">
                <a:effectLst/>
              </a:rPr>
              <a:t> used a Microsoft Kinect camera and other sensors to achieve its goals. This system has successfully mapped multi-floored buildings quite effectively. However, due to the short battery life of a </a:t>
            </a:r>
            <a:r>
              <a:rPr lang="en-US" dirty="0" err="1" smtClean="0">
                <a:effectLst/>
              </a:rPr>
              <a:t>quadrotor</a:t>
            </a:r>
            <a:r>
              <a:rPr lang="en-US" dirty="0" smtClean="0">
                <a:effectLst/>
              </a:rPr>
              <a:t> (roughly 10-15 minutes), the system has a limited mapping area. </a:t>
            </a:r>
          </a:p>
          <a:p>
            <a:r>
              <a:rPr lang="en-US" dirty="0">
                <a:effectLst/>
              </a:rPr>
              <a:t>Another notable autonomous mapping system consists of multiple ground robots with cameras. This system successfully generates a 2D map after each machine is assigned an area on a master </a:t>
            </a:r>
            <a:r>
              <a:rPr lang="en-US" dirty="0" smtClean="0">
                <a:effectLst/>
              </a:rPr>
              <a:t>computer. </a:t>
            </a:r>
            <a:r>
              <a:rPr lang="en-US" dirty="0">
                <a:effectLst/>
              </a:rPr>
              <a:t>Certain locations may not be reachable for the co-operating robots due to their limitations as ground vehicles.</a:t>
            </a:r>
          </a:p>
          <a:p>
            <a:endParaRPr lang="en-US" dirty="0"/>
          </a:p>
        </p:txBody>
      </p:sp>
    </p:spTree>
    <p:extLst>
      <p:ext uri="{BB962C8B-B14F-4D97-AF65-F5344CB8AC3E}">
        <p14:creationId xmlns:p14="http://schemas.microsoft.com/office/powerpoint/2010/main" val="324862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of the Problem</a:t>
            </a:r>
            <a:endParaRPr lang="en-US" dirty="0"/>
          </a:p>
        </p:txBody>
      </p:sp>
      <p:sp>
        <p:nvSpPr>
          <p:cNvPr id="3" name="Content Placeholder 2"/>
          <p:cNvSpPr>
            <a:spLocks noGrp="1"/>
          </p:cNvSpPr>
          <p:nvPr>
            <p:ph idx="1"/>
          </p:nvPr>
        </p:nvSpPr>
        <p:spPr/>
        <p:txBody>
          <a:bodyPr/>
          <a:lstStyle/>
          <a:p>
            <a:r>
              <a:rPr lang="en-US" dirty="0">
                <a:effectLst/>
              </a:rPr>
              <a:t>When dealing with visual simultaneous localization and mapping (VSLAM), difficulties in individual mapping would lie in pose and location estimation of each of the robots since any inaccuracy in a mapping iteration, due to limited sensor precision and noise, would magnify and carry on to the next. These difficulties, however, should be addressed by implementing a VSLAM algorithm which would then be extended to support co-operation. However a new problem arises when fusing the information from different multiple </a:t>
            </a:r>
            <a:r>
              <a:rPr lang="en-US" dirty="0" err="1">
                <a:effectLst/>
              </a:rPr>
              <a:t>quadrotor</a:t>
            </a:r>
            <a:r>
              <a:rPr lang="en-US" dirty="0">
                <a:effectLst/>
              </a:rPr>
              <a:t> platforms to produce one coherent map.</a:t>
            </a:r>
          </a:p>
          <a:p>
            <a:endParaRPr lang="en-US" dirty="0"/>
          </a:p>
        </p:txBody>
      </p:sp>
    </p:spTree>
    <p:extLst>
      <p:ext uri="{BB962C8B-B14F-4D97-AF65-F5344CB8AC3E}">
        <p14:creationId xmlns:p14="http://schemas.microsoft.com/office/powerpoint/2010/main" val="4156337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Delimitation</a:t>
            </a:r>
            <a:endParaRPr lang="en-US" dirty="0"/>
          </a:p>
        </p:txBody>
      </p:sp>
      <p:sp>
        <p:nvSpPr>
          <p:cNvPr id="3" name="Content Placeholder 2"/>
          <p:cNvSpPr>
            <a:spLocks noGrp="1"/>
          </p:cNvSpPr>
          <p:nvPr>
            <p:ph idx="1"/>
          </p:nvPr>
        </p:nvSpPr>
        <p:spPr/>
        <p:txBody>
          <a:bodyPr/>
          <a:lstStyle/>
          <a:p>
            <a:r>
              <a:rPr lang="en-US" dirty="0" smtClean="0"/>
              <a:t>Only two </a:t>
            </a:r>
            <a:r>
              <a:rPr lang="en-US" dirty="0"/>
              <a:t>(2) </a:t>
            </a:r>
            <a:r>
              <a:rPr lang="en-US" dirty="0" err="1"/>
              <a:t>quadrotors</a:t>
            </a:r>
            <a:r>
              <a:rPr lang="en-US" dirty="0"/>
              <a:t> are to be </a:t>
            </a:r>
            <a:r>
              <a:rPr lang="en-US" dirty="0" smtClean="0"/>
              <a:t>employed.</a:t>
            </a:r>
            <a:endParaRPr lang="en-US" dirty="0"/>
          </a:p>
          <a:p>
            <a:r>
              <a:rPr lang="en-US" dirty="0"/>
              <a:t>Controlled working </a:t>
            </a:r>
            <a:r>
              <a:rPr lang="en-US" dirty="0" smtClean="0"/>
              <a:t>environment (e.g. static, lighted and indoor environment)</a:t>
            </a:r>
            <a:endParaRPr lang="en-US" dirty="0"/>
          </a:p>
          <a:p>
            <a:r>
              <a:rPr lang="en-US" dirty="0" smtClean="0"/>
              <a:t>Exploration is limited within Wi-Fi signal range and on a single floor.</a:t>
            </a:r>
            <a:endParaRPr lang="en-US" dirty="0"/>
          </a:p>
          <a:p>
            <a:r>
              <a:rPr lang="en-US" dirty="0" smtClean="0"/>
              <a:t>Autonomous operation greatly depends on the localization. </a:t>
            </a:r>
            <a:endParaRPr lang="en-US" dirty="0"/>
          </a:p>
          <a:p>
            <a:r>
              <a:rPr lang="en-US" dirty="0" smtClean="0"/>
              <a:t>Since the study focuses on the application use of </a:t>
            </a:r>
            <a:r>
              <a:rPr lang="en-US" dirty="0" err="1" smtClean="0"/>
              <a:t>quadrotors</a:t>
            </a:r>
            <a:r>
              <a:rPr lang="en-US" dirty="0" smtClean="0"/>
              <a:t>, the design of an original flight control system is not of concern in this study.</a:t>
            </a:r>
            <a:endParaRPr lang="en-US" dirty="0"/>
          </a:p>
        </p:txBody>
      </p:sp>
    </p:spTree>
    <p:extLst>
      <p:ext uri="{BB962C8B-B14F-4D97-AF65-F5344CB8AC3E}">
        <p14:creationId xmlns:p14="http://schemas.microsoft.com/office/powerpoint/2010/main" val="22910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76567" y="1935921"/>
            <a:ext cx="4185634"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Odroid</a:t>
            </a:r>
            <a:r>
              <a:rPr lang="en-US" dirty="0" smtClean="0"/>
              <a:t> U3</a:t>
            </a:r>
          </a:p>
          <a:p>
            <a:pPr marL="285750" indent="-285750">
              <a:buFont typeface="Arial" panose="020B0604020202020204" pitchFamily="34" charset="0"/>
              <a:buChar char="•"/>
            </a:pPr>
            <a:r>
              <a:rPr lang="en-US" dirty="0" err="1" smtClean="0"/>
              <a:t>Odroid</a:t>
            </a:r>
            <a:r>
              <a:rPr lang="en-US" dirty="0" smtClean="0"/>
              <a:t> U3 I/O Shield</a:t>
            </a:r>
          </a:p>
          <a:p>
            <a:pPr marL="285750" indent="-285750">
              <a:buFont typeface="Arial" panose="020B0604020202020204" pitchFamily="34" charset="0"/>
              <a:buChar char="•"/>
            </a:pPr>
            <a:r>
              <a:rPr lang="en-US" dirty="0" err="1" smtClean="0"/>
              <a:t>WiFi</a:t>
            </a:r>
            <a:r>
              <a:rPr lang="en-US" dirty="0" smtClean="0"/>
              <a:t> dongle</a:t>
            </a:r>
          </a:p>
          <a:p>
            <a:pPr marL="285750" indent="-285750">
              <a:buFont typeface="Arial" panose="020B0604020202020204" pitchFamily="34" charset="0"/>
              <a:buChar char="•"/>
            </a:pPr>
            <a:r>
              <a:rPr lang="en-US" dirty="0" err="1" smtClean="0"/>
              <a:t>Xtion</a:t>
            </a:r>
            <a:r>
              <a:rPr lang="en-US" dirty="0" smtClean="0"/>
              <a:t> Pro Live</a:t>
            </a:r>
          </a:p>
          <a:p>
            <a:pPr marL="285750" indent="-285750">
              <a:buFont typeface="Arial" panose="020B0604020202020204" pitchFamily="34" charset="0"/>
              <a:buChar char="•"/>
            </a:pPr>
            <a:r>
              <a:rPr lang="en-US" dirty="0" smtClean="0"/>
              <a:t>Ultrasonic Sensor</a:t>
            </a:r>
          </a:p>
          <a:p>
            <a:pPr marL="285750" indent="-285750">
              <a:buFont typeface="Arial" panose="020B0604020202020204" pitchFamily="34" charset="0"/>
              <a:buChar char="•"/>
            </a:pPr>
            <a:r>
              <a:rPr lang="en-US" dirty="0" err="1" smtClean="0"/>
              <a:t>Lipo</a:t>
            </a:r>
            <a:r>
              <a:rPr lang="en-US" dirty="0" smtClean="0"/>
              <a:t> Battery</a:t>
            </a:r>
            <a:endParaRPr lang="en-US" dirty="0"/>
          </a:p>
        </p:txBody>
      </p:sp>
      <p:sp>
        <p:nvSpPr>
          <p:cNvPr id="7" name="Title 1"/>
          <p:cNvSpPr txBox="1">
            <a:spLocks/>
          </p:cNvSpPr>
          <p:nvPr/>
        </p:nvSpPr>
        <p:spPr>
          <a:xfrm>
            <a:off x="913795" y="609600"/>
            <a:ext cx="10353761" cy="132632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smtClean="0"/>
              <a:t>Hardware interfaces for </a:t>
            </a:r>
            <a:r>
              <a:rPr lang="en-US" dirty="0" err="1" smtClean="0"/>
              <a:t>uavs</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795" y="1935921"/>
            <a:ext cx="6562772" cy="4922079"/>
          </a:xfrm>
          <a:prstGeom prst="rect">
            <a:avLst/>
          </a:prstGeom>
        </p:spPr>
      </p:pic>
      <p:sp>
        <p:nvSpPr>
          <p:cNvPr id="16" name="Rounded Rectangle 15"/>
          <p:cNvSpPr/>
          <p:nvPr/>
        </p:nvSpPr>
        <p:spPr>
          <a:xfrm>
            <a:off x="3100477" y="3546954"/>
            <a:ext cx="2395471" cy="79849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5495948" y="2112135"/>
            <a:ext cx="2102587" cy="14348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074895" y="4345444"/>
            <a:ext cx="2395471" cy="57428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5495948" y="2382592"/>
            <a:ext cx="2102588" cy="19628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3259798" y="3546954"/>
            <a:ext cx="891974" cy="315089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4151772" y="2651003"/>
            <a:ext cx="3472346" cy="9937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1642175" y="2189271"/>
            <a:ext cx="5132112" cy="119753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endCxn id="27" idx="3"/>
          </p:cNvCxnSpPr>
          <p:nvPr/>
        </p:nvCxnSpPr>
        <p:spPr>
          <a:xfrm flipH="1" flipV="1">
            <a:off x="6774287" y="2788037"/>
            <a:ext cx="866980" cy="1306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3475584" y="6078828"/>
            <a:ext cx="1994782" cy="77917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a:off x="5434964" y="3217673"/>
            <a:ext cx="2206304" cy="29718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702591" y="3772052"/>
            <a:ext cx="570039" cy="67115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1958393" y="5731704"/>
            <a:ext cx="4209003" cy="92831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flipH="1">
            <a:off x="6067345" y="3485328"/>
            <a:ext cx="1531190" cy="2281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613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7"/>
                                        </p:tgtEl>
                                      </p:cBhvr>
                                    </p:animEffect>
                                    <p:set>
                                      <p:cBhvr>
                                        <p:cTn id="66" dur="1" fill="hold">
                                          <p:stCondLst>
                                            <p:cond delay="499"/>
                                          </p:stCondLst>
                                        </p:cTn>
                                        <p:tgtEl>
                                          <p:spTgt spid="2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4"/>
                                        </p:tgtEl>
                                      </p:cBhvr>
                                    </p:animEffect>
                                    <p:set>
                                      <p:cBhvr>
                                        <p:cTn id="72" dur="1" fill="hold">
                                          <p:stCondLst>
                                            <p:cond delay="499"/>
                                          </p:stCondLst>
                                        </p:cTn>
                                        <p:tgtEl>
                                          <p:spTgt spid="3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30"/>
                                        </p:tgtEl>
                                      </p:cBhvr>
                                    </p:animEffect>
                                    <p:set>
                                      <p:cBhvr>
                                        <p:cTn id="85" dur="1" fill="hold">
                                          <p:stCondLst>
                                            <p:cond delay="499"/>
                                          </p:stCondLst>
                                        </p:cTn>
                                        <p:tgtEl>
                                          <p:spTgt spid="30"/>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1"/>
                                        </p:tgtEl>
                                      </p:cBhvr>
                                    </p:animEffect>
                                    <p:set>
                                      <p:cBhvr>
                                        <p:cTn id="88" dur="1" fill="hold">
                                          <p:stCondLst>
                                            <p:cond delay="499"/>
                                          </p:stCondLst>
                                        </p:cTn>
                                        <p:tgtEl>
                                          <p:spTgt spid="3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35"/>
                                        </p:tgtEl>
                                      </p:cBhvr>
                                    </p:animEffect>
                                    <p:set>
                                      <p:cBhvr>
                                        <p:cTn id="101" dur="1" fill="hold">
                                          <p:stCondLst>
                                            <p:cond delay="499"/>
                                          </p:stCondLst>
                                        </p:cTn>
                                        <p:tgtEl>
                                          <p:spTgt spid="3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36"/>
                                        </p:tgtEl>
                                      </p:cBhvr>
                                    </p:animEffect>
                                    <p:set>
                                      <p:cBhvr>
                                        <p:cTn id="10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23" grpId="0" animBg="1"/>
      <p:bldP spid="23" grpId="1" animBg="1"/>
      <p:bldP spid="27" grpId="0" animBg="1"/>
      <p:bldP spid="27" grpId="1" animBg="1"/>
      <p:bldP spid="30" grpId="0" animBg="1"/>
      <p:bldP spid="30" grpId="1" animBg="1"/>
      <p:bldP spid="34" grpId="0" animBg="1"/>
      <p:bldP spid="34" grpId="1" animBg="1"/>
      <p:bldP spid="35" grpId="0" animBg="1"/>
      <p:bldP spid="35" grpId="1"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TC104033921[[fn=Damask]]</Template>
  <TotalTime>1755</TotalTime>
  <Words>3533</Words>
  <Application>Microsoft Office PowerPoint</Application>
  <PresentationFormat>Custom</PresentationFormat>
  <Paragraphs>199</Paragraphs>
  <Slides>46</Slides>
  <Notes>12</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Damask</vt:lpstr>
      <vt:lpstr>VSLAM Co-operating UAVs</vt:lpstr>
      <vt:lpstr>Presentation Overview:</vt:lpstr>
      <vt:lpstr>Introduction</vt:lpstr>
      <vt:lpstr>Introduction</vt:lpstr>
      <vt:lpstr>Introduction</vt:lpstr>
      <vt:lpstr>Statement of the Problem</vt:lpstr>
      <vt:lpstr>Statement of the Problem</vt:lpstr>
      <vt:lpstr>Scope and Delimitation</vt:lpstr>
      <vt:lpstr>PowerPoint Presentation</vt:lpstr>
      <vt:lpstr>PowerPoint Presentation</vt:lpstr>
      <vt:lpstr>PowerPoint Presentation</vt:lpstr>
      <vt:lpstr>Minor Developments</vt:lpstr>
      <vt:lpstr>Major Developments</vt:lpstr>
      <vt:lpstr>Quadrotor control</vt:lpstr>
      <vt:lpstr>Quadrotor control</vt:lpstr>
      <vt:lpstr>MULTI RGBDSLAM</vt:lpstr>
      <vt:lpstr>MULTI RGBDSLAM</vt:lpstr>
      <vt:lpstr>MULTI RGBDSLAM</vt:lpstr>
      <vt:lpstr>MULTI RGBDSLAM</vt:lpstr>
      <vt:lpstr>Navigation Stack</vt:lpstr>
      <vt:lpstr>Mission planner</vt:lpstr>
      <vt:lpstr>Mission planner</vt:lpstr>
      <vt:lpstr>Mission planner</vt:lpstr>
      <vt:lpstr>Navigation Stack</vt:lpstr>
      <vt:lpstr>Global and Local Planner</vt:lpstr>
      <vt:lpstr>Data and Results</vt:lpstr>
      <vt:lpstr>Quadrotor control</vt:lpstr>
      <vt:lpstr>Quadrotor control</vt:lpstr>
      <vt:lpstr>System Test</vt:lpstr>
      <vt:lpstr>Condo</vt:lpstr>
      <vt:lpstr>Velasco room v407</vt:lpstr>
      <vt:lpstr>Miguel 2nD floor Room</vt:lpstr>
      <vt:lpstr>Miguel 2nD floor Hallway</vt:lpstr>
      <vt:lpstr>Overall System Test</vt:lpstr>
      <vt:lpstr>Overall System Test</vt:lpstr>
      <vt:lpstr>Overall System Test</vt:lpstr>
      <vt:lpstr>Overall System Test</vt:lpstr>
      <vt:lpstr>More maps</vt:lpstr>
      <vt:lpstr>Single Mode</vt:lpstr>
      <vt:lpstr>Single Mode</vt:lpstr>
      <vt:lpstr>Co-op Mode</vt:lpstr>
      <vt:lpstr>Co-op Mode</vt:lpstr>
      <vt:lpstr>Conclusions and  Recommendations</vt:lpstr>
      <vt:lpstr>Conclusions and  Recommendations</vt:lpstr>
      <vt:lpstr>Conclusions and  Recommendations</vt:lpstr>
      <vt:lpstr>Thank you for listening!</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emmett_young92@yahoo.com</dc:creator>
  <cp:lastModifiedBy>emmett_young92@yahoo.com</cp:lastModifiedBy>
  <cp:revision>168</cp:revision>
  <dcterms:created xsi:type="dcterms:W3CDTF">2014-11-04T10:07:28Z</dcterms:created>
  <dcterms:modified xsi:type="dcterms:W3CDTF">2014-11-27T15:58:11Z</dcterms:modified>
</cp:coreProperties>
</file>